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60" r:id="rId1"/>
  </p:sldMasterIdLst>
  <p:notesMasterIdLst>
    <p:notesMasterId r:id="rId38"/>
  </p:notesMasterIdLst>
  <p:handoutMasterIdLst>
    <p:handoutMasterId r:id="rId39"/>
  </p:handoutMasterIdLst>
  <p:sldIdLst>
    <p:sldId id="256" r:id="rId2"/>
    <p:sldId id="257" r:id="rId3"/>
    <p:sldId id="290" r:id="rId4"/>
    <p:sldId id="258" r:id="rId5"/>
    <p:sldId id="262" r:id="rId6"/>
    <p:sldId id="267" r:id="rId7"/>
    <p:sldId id="272" r:id="rId8"/>
    <p:sldId id="297" r:id="rId9"/>
    <p:sldId id="271" r:id="rId10"/>
    <p:sldId id="298" r:id="rId11"/>
    <p:sldId id="291" r:id="rId12"/>
    <p:sldId id="299" r:id="rId13"/>
    <p:sldId id="274" r:id="rId14"/>
    <p:sldId id="268" r:id="rId15"/>
    <p:sldId id="279" r:id="rId16"/>
    <p:sldId id="306" r:id="rId17"/>
    <p:sldId id="280" r:id="rId18"/>
    <p:sldId id="260" r:id="rId19"/>
    <p:sldId id="261" r:id="rId20"/>
    <p:sldId id="269" r:id="rId21"/>
    <p:sldId id="281" r:id="rId22"/>
    <p:sldId id="307" r:id="rId23"/>
    <p:sldId id="282" r:id="rId24"/>
    <p:sldId id="309" r:id="rId25"/>
    <p:sldId id="287" r:id="rId26"/>
    <p:sldId id="311" r:id="rId27"/>
    <p:sldId id="286" r:id="rId28"/>
    <p:sldId id="310" r:id="rId29"/>
    <p:sldId id="288" r:id="rId30"/>
    <p:sldId id="308" r:id="rId31"/>
    <p:sldId id="283" r:id="rId32"/>
    <p:sldId id="312" r:id="rId33"/>
    <p:sldId id="294" r:id="rId34"/>
    <p:sldId id="270" r:id="rId35"/>
    <p:sldId id="305" r:id="rId36"/>
    <p:sldId id="293" r:id="rId37"/>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67" autoAdjust="0"/>
    <p:restoredTop sz="86408" autoAdjust="0"/>
  </p:normalViewPr>
  <p:slideViewPr>
    <p:cSldViewPr>
      <p:cViewPr varScale="1">
        <p:scale>
          <a:sx n="55" d="100"/>
          <a:sy n="55" d="100"/>
        </p:scale>
        <p:origin x="40" y="344"/>
      </p:cViewPr>
      <p:guideLst>
        <p:guide orient="horz" pos="2160"/>
        <p:guide pos="2880"/>
      </p:guideLst>
    </p:cSldViewPr>
  </p:slideViewPr>
  <p:outlineViewPr>
    <p:cViewPr>
      <p:scale>
        <a:sx n="33" d="100"/>
        <a:sy n="33" d="100"/>
      </p:scale>
      <p:origin x="274" y="238162"/>
    </p:cViewPr>
  </p:outlineViewPr>
  <p:notesTextViewPr>
    <p:cViewPr>
      <p:scale>
        <a:sx n="100" d="100"/>
        <a:sy n="100" d="100"/>
      </p:scale>
      <p:origin x="0" y="0"/>
    </p:cViewPr>
  </p:notesTextViewPr>
  <p:sorterViewPr>
    <p:cViewPr varScale="1">
      <p:scale>
        <a:sx n="1" d="1"/>
        <a:sy n="1" d="1"/>
      </p:scale>
      <p:origin x="0" y="-44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a:defRPr sz="1200"/>
            </a:lvl1pPr>
          </a:lstStyle>
          <a:p>
            <a:fld id="{AA5A0511-DCB5-4083-B6FB-43006FF7B2D1}" type="datetimeFigureOut">
              <a:rPr lang="en-US" smtClean="0"/>
              <a:pPr/>
              <a:t>1/20/2019</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lIns="91440" tIns="45720" rIns="91440" bIns="45720" rtlCol="0" anchor="b"/>
          <a:lstStyle>
            <a:lvl1pPr algn="r">
              <a:defRPr sz="1200"/>
            </a:lvl1pPr>
          </a:lstStyle>
          <a:p>
            <a:fld id="{1E65D415-DB14-4871-82CB-C375166EC042}" type="slidenum">
              <a:rPr lang="en-US" smtClean="0"/>
              <a:pPr/>
              <a:t>‹#›</a:t>
            </a:fld>
            <a:endParaRPr lang="en-US"/>
          </a:p>
        </p:txBody>
      </p:sp>
    </p:spTree>
    <p:extLst>
      <p:ext uri="{BB962C8B-B14F-4D97-AF65-F5344CB8AC3E}">
        <p14:creationId xmlns:p14="http://schemas.microsoft.com/office/powerpoint/2010/main" val="2583886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A669CA45-98D1-4A28-BBDF-31A5A8CC2994}" type="datetimeFigureOut">
              <a:rPr lang="en-US" smtClean="0"/>
              <a:pPr/>
              <a:t>1/20/2019</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412D788B-035C-4F0D-9B6E-8C040939E5A8}" type="slidenum">
              <a:rPr lang="en-US" smtClean="0"/>
              <a:pPr/>
              <a:t>‹#›</a:t>
            </a:fld>
            <a:endParaRPr lang="en-US"/>
          </a:p>
        </p:txBody>
      </p:sp>
    </p:spTree>
    <p:extLst>
      <p:ext uri="{BB962C8B-B14F-4D97-AF65-F5344CB8AC3E}">
        <p14:creationId xmlns:p14="http://schemas.microsoft.com/office/powerpoint/2010/main" val="1086200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While it takes all of us, it is staff that ultimately ends up being responsible for most things. Volunteers</a:t>
            </a:r>
            <a:r>
              <a:rPr lang="en-US" baseline="0" dirty="0"/>
              <a:t> take direction from staff.</a:t>
            </a:r>
            <a:endParaRPr lang="en-US" dirty="0"/>
          </a:p>
        </p:txBody>
      </p:sp>
      <p:sp>
        <p:nvSpPr>
          <p:cNvPr id="4" name="Slide Number Placeholder 3"/>
          <p:cNvSpPr>
            <a:spLocks noGrp="1"/>
          </p:cNvSpPr>
          <p:nvPr>
            <p:ph type="sldNum" sz="quarter" idx="10"/>
          </p:nvPr>
        </p:nvSpPr>
        <p:spPr/>
        <p:txBody>
          <a:bodyPr/>
          <a:lstStyle/>
          <a:p>
            <a:fld id="{412D788B-035C-4F0D-9B6E-8C040939E5A8}"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Annual Retreat—late summer is often a good time for the retreat. Sets the tone for</a:t>
            </a:r>
            <a:r>
              <a:rPr lang="en-US" baseline="0" dirty="0"/>
              <a:t> the rest of the year</a:t>
            </a:r>
            <a:endParaRPr lang="en-US" dirty="0"/>
          </a:p>
          <a:p>
            <a:r>
              <a:rPr lang="en-US" dirty="0"/>
              <a:t>Based on charge—What is your team supposed to be doing for FUUN?</a:t>
            </a:r>
          </a:p>
          <a:p>
            <a:r>
              <a:rPr lang="en-US" dirty="0"/>
              <a:t>Input from?—Who</a:t>
            </a:r>
            <a:r>
              <a:rPr lang="en-US" baseline="0" dirty="0"/>
              <a:t> can provide insights into what is needed? Staff liaison? Council chair? Past committee chair? Members?</a:t>
            </a:r>
            <a:endParaRPr lang="en-US" dirty="0"/>
          </a:p>
          <a:p>
            <a:r>
              <a:rPr lang="en-US" dirty="0"/>
              <a:t>Measureable—What’s to be accomplished by when?</a:t>
            </a:r>
            <a:r>
              <a:rPr lang="en-US" baseline="0" dirty="0"/>
              <a:t> Break down into tasks</a:t>
            </a:r>
            <a:r>
              <a:rPr lang="en-US" dirty="0"/>
              <a:t> </a:t>
            </a:r>
          </a:p>
          <a:p>
            <a:r>
              <a:rPr lang="en-US" dirty="0"/>
              <a:t>Responsibility—specifically, who</a:t>
            </a:r>
            <a:r>
              <a:rPr lang="en-US" baseline="0" dirty="0"/>
              <a:t> is responsible for each task?</a:t>
            </a:r>
            <a:endParaRPr lang="en-US" dirty="0"/>
          </a:p>
          <a:p>
            <a:r>
              <a:rPr lang="en-US" dirty="0"/>
              <a:t>Part of every </a:t>
            </a:r>
            <a:r>
              <a:rPr lang="en-US"/>
              <a:t>agenda—Progress</a:t>
            </a:r>
            <a:r>
              <a:rPr lang="en-US" baseline="0"/>
              <a:t> report/successes/troubles? </a:t>
            </a:r>
            <a:endParaRPr lang="en-US" dirty="0"/>
          </a:p>
          <a:p>
            <a:endParaRPr lang="en-US" dirty="0"/>
          </a:p>
        </p:txBody>
      </p:sp>
      <p:sp>
        <p:nvSpPr>
          <p:cNvPr id="4" name="Slide Number Placeholder 3"/>
          <p:cNvSpPr>
            <a:spLocks noGrp="1"/>
          </p:cNvSpPr>
          <p:nvPr>
            <p:ph type="sldNum" sz="quarter" idx="10"/>
          </p:nvPr>
        </p:nvSpPr>
        <p:spPr/>
        <p:txBody>
          <a:bodyPr/>
          <a:lstStyle/>
          <a:p>
            <a:fld id="{412D788B-035C-4F0D-9B6E-8C040939E5A8}"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 to “Members Area” and find “Documents,</a:t>
            </a:r>
            <a:r>
              <a:rPr lang="en-US" baseline="0" dirty="0"/>
              <a:t> Resources, and Reports”</a:t>
            </a:r>
            <a:endParaRPr lang="en-US" dirty="0"/>
          </a:p>
        </p:txBody>
      </p:sp>
      <p:sp>
        <p:nvSpPr>
          <p:cNvPr id="4" name="Slide Number Placeholder 3"/>
          <p:cNvSpPr>
            <a:spLocks noGrp="1"/>
          </p:cNvSpPr>
          <p:nvPr>
            <p:ph type="sldNum" sz="quarter" idx="10"/>
          </p:nvPr>
        </p:nvSpPr>
        <p:spPr/>
        <p:txBody>
          <a:bodyPr/>
          <a:lstStyle/>
          <a:p>
            <a:fld id="{412D788B-035C-4F0D-9B6E-8C040939E5A8}"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Capture on flipchart (+)</a:t>
            </a:r>
          </a:p>
        </p:txBody>
      </p:sp>
      <p:sp>
        <p:nvSpPr>
          <p:cNvPr id="4" name="Slide Number Placeholder 3"/>
          <p:cNvSpPr>
            <a:spLocks noGrp="1"/>
          </p:cNvSpPr>
          <p:nvPr>
            <p:ph type="sldNum" sz="quarter" idx="10"/>
          </p:nvPr>
        </p:nvSpPr>
        <p:spPr/>
        <p:txBody>
          <a:bodyPr/>
          <a:lstStyle/>
          <a:p>
            <a:fld id="{412D788B-035C-4F0D-9B6E-8C040939E5A8}"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Capture on flip chart (-)</a:t>
            </a:r>
          </a:p>
        </p:txBody>
      </p:sp>
      <p:sp>
        <p:nvSpPr>
          <p:cNvPr id="4" name="Slide Number Placeholder 3"/>
          <p:cNvSpPr>
            <a:spLocks noGrp="1"/>
          </p:cNvSpPr>
          <p:nvPr>
            <p:ph type="sldNum" sz="quarter" idx="10"/>
          </p:nvPr>
        </p:nvSpPr>
        <p:spPr/>
        <p:txBody>
          <a:bodyPr/>
          <a:lstStyle/>
          <a:p>
            <a:fld id="{412D788B-035C-4F0D-9B6E-8C040939E5A8}"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2D788B-035C-4F0D-9B6E-8C040939E5A8}"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 </a:t>
            </a:r>
            <a:r>
              <a:rPr lang="en-US" dirty="0" err="1"/>
              <a:t>ptpts</a:t>
            </a:r>
            <a:r>
              <a:rPr lang="en-US" dirty="0"/>
              <a:t> what makes a good leader, create their list on flip chart. Key off those or</a:t>
            </a:r>
            <a:r>
              <a:rPr lang="en-US" baseline="0" dirty="0"/>
              <a:t> these items to discuss how to do those things.</a:t>
            </a:r>
            <a:endParaRPr lang="en-US" dirty="0"/>
          </a:p>
        </p:txBody>
      </p:sp>
      <p:sp>
        <p:nvSpPr>
          <p:cNvPr id="4" name="Slide Number Placeholder 3"/>
          <p:cNvSpPr>
            <a:spLocks noGrp="1"/>
          </p:cNvSpPr>
          <p:nvPr>
            <p:ph type="sldNum" sz="quarter" idx="10"/>
          </p:nvPr>
        </p:nvSpPr>
        <p:spPr/>
        <p:txBody>
          <a:bodyPr/>
          <a:lstStyle/>
          <a:p>
            <a:fld id="{412D788B-035C-4F0D-9B6E-8C040939E5A8}"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2D788B-035C-4F0D-9B6E-8C040939E5A8}"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 the website</a:t>
            </a:r>
          </a:p>
        </p:txBody>
      </p:sp>
      <p:sp>
        <p:nvSpPr>
          <p:cNvPr id="4" name="Slide Number Placeholder 3"/>
          <p:cNvSpPr>
            <a:spLocks noGrp="1"/>
          </p:cNvSpPr>
          <p:nvPr>
            <p:ph type="sldNum" sz="quarter" idx="10"/>
          </p:nvPr>
        </p:nvSpPr>
        <p:spPr/>
        <p:txBody>
          <a:bodyPr/>
          <a:lstStyle/>
          <a:p>
            <a:fld id="{412D788B-035C-4F0D-9B6E-8C040939E5A8}"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2D788B-035C-4F0D-9B6E-8C040939E5A8}"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b="0" dirty="0"/>
              <a:t>Hand out. Each step has underlying</a:t>
            </a:r>
            <a:r>
              <a:rPr lang="en-US" b="0" baseline="0" dirty="0"/>
              <a:t> assumptions: Your committee is actually serving broader goals of our mission; you’ve talked to this person and have a sense of the skills and attributes they would be bringing, as well as their interests; you have a position description of the activity you want them to undertake. </a:t>
            </a:r>
            <a:r>
              <a:rPr lang="en-US" b="0" dirty="0"/>
              <a:t>After going over</a:t>
            </a:r>
            <a:r>
              <a:rPr lang="en-US" b="0" baseline="0" dirty="0"/>
              <a:t> this, break them in pairs and have them try their hand at it for their own committee/task force/project</a:t>
            </a:r>
            <a:endParaRPr lang="en-US" b="0" dirty="0"/>
          </a:p>
          <a:p>
            <a:pPr lvl="0"/>
            <a:r>
              <a:rPr lang="en-US" b="1" dirty="0"/>
              <a:t>Connection to Ministry Goals</a:t>
            </a:r>
            <a:endParaRPr lang="en-US" dirty="0"/>
          </a:p>
          <a:p>
            <a:r>
              <a:rPr lang="en-US" dirty="0"/>
              <a:t>Explain how the particular position relates to the mission of the church, the ministry goals of the congregation, ministry area, council, committee group, or to the Southern Region or UUA. Why is this ministry important? What difference does it really make? What new directions are being taken or challenges are being met?</a:t>
            </a:r>
          </a:p>
          <a:p>
            <a:pPr lvl="0"/>
            <a:r>
              <a:rPr lang="en-US" b="1" dirty="0"/>
              <a:t>Why you are inviting this particular person</a:t>
            </a:r>
            <a:endParaRPr lang="en-US" dirty="0"/>
          </a:p>
          <a:p>
            <a:r>
              <a:rPr lang="en-US" dirty="0"/>
              <a:t>Explain specifically why you are inviting this special, unique person to this particular position of ministry, identify the skills, interests, vision, personality, attitudes, values or experiences this member has that makes him or her just right for this ministry position.</a:t>
            </a:r>
          </a:p>
          <a:p>
            <a:pPr lvl="0"/>
            <a:r>
              <a:rPr lang="en-US" b="1" dirty="0"/>
              <a:t>Benefits for the volunteer</a:t>
            </a:r>
            <a:endParaRPr lang="en-US" dirty="0"/>
          </a:p>
          <a:p>
            <a:r>
              <a:rPr lang="en-US" dirty="0"/>
              <a:t>Describe some benefits the volunteer might receive from accepting this position of service. These may relate to the specific gifts of the person involved or things others have enjoyed or valued in this position. The more personal you can be the better.</a:t>
            </a:r>
          </a:p>
          <a:p>
            <a:pPr lvl="0"/>
            <a:r>
              <a:rPr lang="en-US" b="1" dirty="0"/>
              <a:t>Position Description</a:t>
            </a:r>
            <a:endParaRPr lang="en-US" dirty="0"/>
          </a:p>
          <a:p>
            <a:r>
              <a:rPr lang="en-US" dirty="0"/>
              <a:t>Explain briefly the elements of the position, including major responsibilities, expected amount of time involved, length of commitment, and days of the week or month when the service is to be done. If there are expectations for training, explain them. This message is best communicated by including the printed position description.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12D788B-035C-4F0D-9B6E-8C040939E5A8}"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2D788B-035C-4F0D-9B6E-8C040939E5A8}"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b="0" dirty="0"/>
              <a:t>Hand out. Each step has underlying</a:t>
            </a:r>
            <a:r>
              <a:rPr lang="en-US" b="0" baseline="0" dirty="0"/>
              <a:t> assumptions: Your committee is actually serving broader goals of our mission; you’ve talked to this person and have a sense of the skills and attributes they would be bringing, as well as their interests; you have a position description of the activity you want them to undertake. </a:t>
            </a:r>
            <a:r>
              <a:rPr lang="en-US" b="0" dirty="0"/>
              <a:t>After going over</a:t>
            </a:r>
            <a:r>
              <a:rPr lang="en-US" b="0" baseline="0" dirty="0"/>
              <a:t> this, break them in pairs and have them try their hand at it for their own committee/task force/project</a:t>
            </a:r>
            <a:endParaRPr lang="en-US" b="0" dirty="0"/>
          </a:p>
          <a:p>
            <a:pPr lvl="0"/>
            <a:r>
              <a:rPr lang="en-US" b="1" dirty="0"/>
              <a:t>Connection to Ministry Goals</a:t>
            </a:r>
            <a:endParaRPr lang="en-US" dirty="0"/>
          </a:p>
          <a:p>
            <a:r>
              <a:rPr lang="en-US" dirty="0"/>
              <a:t>Explain how the particular position relates to the mission of the church, the ministry goals of the congregation, ministry area, council, committee group, or to the Southern Region or UUA. Why is this ministry important? What difference does it really make? What new directions are being taken or challenges are being met?</a:t>
            </a:r>
          </a:p>
          <a:p>
            <a:pPr lvl="0"/>
            <a:r>
              <a:rPr lang="en-US" b="1" dirty="0"/>
              <a:t>Why you are inviting this particular person</a:t>
            </a:r>
            <a:endParaRPr lang="en-US" dirty="0"/>
          </a:p>
          <a:p>
            <a:r>
              <a:rPr lang="en-US" dirty="0"/>
              <a:t>Explain specifically why you are inviting this special, unique person to this particular position of ministry, identify the skills, interests, vision, personality, attitudes, values or experiences this member has that makes him or her just right for this ministry position.</a:t>
            </a:r>
          </a:p>
          <a:p>
            <a:pPr lvl="0"/>
            <a:r>
              <a:rPr lang="en-US" b="1" dirty="0"/>
              <a:t>Benefits for the volunteer</a:t>
            </a:r>
            <a:endParaRPr lang="en-US" dirty="0"/>
          </a:p>
          <a:p>
            <a:r>
              <a:rPr lang="en-US" dirty="0"/>
              <a:t>Describe some benefits the volunteer might receive from accepting this position of service. These may relate to the specific gifts of the person involved or things others have enjoyed or valued in this position. The more personal you can be the better.</a:t>
            </a:r>
          </a:p>
          <a:p>
            <a:pPr lvl="0"/>
            <a:r>
              <a:rPr lang="en-US" b="1" dirty="0"/>
              <a:t>Position Description</a:t>
            </a:r>
            <a:endParaRPr lang="en-US" dirty="0"/>
          </a:p>
          <a:p>
            <a:r>
              <a:rPr lang="en-US" dirty="0"/>
              <a:t>Explain briefly the elements of the position, including major responsibilities, expected amount of time involved, length of commitment, and days of the week or month when the service is to be done. If there are expectations for training, explain them. This message is best communicated by including the printed position description.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12D788B-035C-4F0D-9B6E-8C040939E5A8}"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2D788B-035C-4F0D-9B6E-8C040939E5A8}"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586F8577-7610-4FB7-8405-99424962F97F}" type="datetime1">
              <a:rPr lang="en-US" smtClean="0"/>
              <a:pPr/>
              <a:t>1/20/2019</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AB7E2DD1-ACE4-42AE-8F91-B72404D51EC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2A1E689-6B23-4C90-A379-77512377BE82}" type="datetime1">
              <a:rPr lang="en-US" smtClean="0"/>
              <a:pPr/>
              <a:t>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E2DD1-ACE4-42AE-8F91-B72404D51EC4}" type="slidenum">
              <a:rPr lang="en-US" smtClean="0"/>
              <a:pPr/>
              <a:t>‹#›</a:t>
            </a:fld>
            <a:endParaRPr lang="en-US"/>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8DE516D-87D5-4019-995B-F704A80582E9}" type="datetime1">
              <a:rPr lang="en-US" smtClean="0"/>
              <a:pPr/>
              <a:t>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E2DD1-ACE4-42AE-8F91-B72404D51EC4}" type="slidenum">
              <a:rPr lang="en-US" smtClean="0"/>
              <a:pPr/>
              <a:t>‹#›</a:t>
            </a:fld>
            <a:endParaRPr lang="en-US"/>
          </a:p>
        </p:txBody>
      </p:sp>
    </p:spTree>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5D6929ED-F6E9-47BF-9D10-FF7A58C754C2}" type="datetime1">
              <a:rPr lang="en-US" smtClean="0"/>
              <a:pPr/>
              <a:t>1/20/2019</a:t>
            </a:fld>
            <a:endParaRPr lang="en-US"/>
          </a:p>
        </p:txBody>
      </p:sp>
      <p:sp>
        <p:nvSpPr>
          <p:cNvPr id="9" name="Slide Number Placeholder 8"/>
          <p:cNvSpPr>
            <a:spLocks noGrp="1"/>
          </p:cNvSpPr>
          <p:nvPr>
            <p:ph type="sldNum" sz="quarter" idx="15"/>
          </p:nvPr>
        </p:nvSpPr>
        <p:spPr/>
        <p:txBody>
          <a:bodyPr rtlCol="0"/>
          <a:lstStyle/>
          <a:p>
            <a:fld id="{AB7E2DD1-ACE4-42AE-8F91-B72404D51EC4}"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300B72A4-2CA0-40E3-ACF9-B53F6719A406}" type="datetime1">
              <a:rPr lang="en-US" smtClean="0"/>
              <a:pPr/>
              <a:t>1/20/2019</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AB7E2DD1-ACE4-42AE-8F91-B72404D51EC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3A162AAA-8FE3-4A06-BE2F-4075CC3A33D5}" type="datetime1">
              <a:rPr lang="en-US" smtClean="0"/>
              <a:pPr/>
              <a:t>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E2DD1-ACE4-42AE-8F91-B72404D51EC4}"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DB3B95AD-6B20-40D3-AB66-FAC3C8D825CE}" type="datetime1">
              <a:rPr lang="en-US" smtClean="0"/>
              <a:pPr/>
              <a:t>1/20/2019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7E2DD1-ACE4-42AE-8F91-B72404D51EC4}"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354D236F-17AD-490B-AC64-C4B55A974F57}" type="datetime1">
              <a:rPr lang="en-US" smtClean="0"/>
              <a:pPr/>
              <a:t>1/20/2019</a:t>
            </a:fld>
            <a:endParaRPr lang="en-US"/>
          </a:p>
        </p:txBody>
      </p:sp>
      <p:sp>
        <p:nvSpPr>
          <p:cNvPr id="7" name="Slide Number Placeholder 6"/>
          <p:cNvSpPr>
            <a:spLocks noGrp="1"/>
          </p:cNvSpPr>
          <p:nvPr>
            <p:ph type="sldNum" sz="quarter" idx="11"/>
          </p:nvPr>
        </p:nvSpPr>
        <p:spPr/>
        <p:txBody>
          <a:bodyPr rtlCol="0"/>
          <a:lstStyle/>
          <a:p>
            <a:fld id="{AB7E2DD1-ACE4-42AE-8F91-B72404D51EC4}"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4A6BDD-50D5-490E-B34F-C9DE8F9A8506}" type="datetime1">
              <a:rPr lang="en-US" smtClean="0"/>
              <a:pPr/>
              <a:t>1/20/2019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7E2DD1-ACE4-42AE-8F91-B72404D51EC4}" type="slidenum">
              <a:rPr lang="en-US" smtClean="0"/>
              <a:pPr/>
              <a:t>‹#›</a:t>
            </a:fld>
            <a:endParaRPr lang="en-US"/>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2F313EC9-E16B-42F3-8267-EF465219BAA2}" type="datetime1">
              <a:rPr lang="en-US" smtClean="0"/>
              <a:pPr/>
              <a:t>1/20/2019</a:t>
            </a:fld>
            <a:endParaRPr lang="en-US"/>
          </a:p>
        </p:txBody>
      </p:sp>
      <p:sp>
        <p:nvSpPr>
          <p:cNvPr id="22" name="Slide Number Placeholder 21"/>
          <p:cNvSpPr>
            <a:spLocks noGrp="1"/>
          </p:cNvSpPr>
          <p:nvPr>
            <p:ph type="sldNum" sz="quarter" idx="15"/>
          </p:nvPr>
        </p:nvSpPr>
        <p:spPr/>
        <p:txBody>
          <a:bodyPr rtlCol="0"/>
          <a:lstStyle/>
          <a:p>
            <a:fld id="{AB7E2DD1-ACE4-42AE-8F91-B72404D51EC4}"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B99CE5D2-2B92-43C7-8A2A-208632E4F795}" type="datetime1">
              <a:rPr lang="en-US" smtClean="0"/>
              <a:pPr/>
              <a:t>1/20/2019</a:t>
            </a:fld>
            <a:endParaRPr lang="en-US"/>
          </a:p>
        </p:txBody>
      </p:sp>
      <p:sp>
        <p:nvSpPr>
          <p:cNvPr id="18" name="Slide Number Placeholder 17"/>
          <p:cNvSpPr>
            <a:spLocks noGrp="1"/>
          </p:cNvSpPr>
          <p:nvPr>
            <p:ph type="sldNum" sz="quarter" idx="11"/>
          </p:nvPr>
        </p:nvSpPr>
        <p:spPr/>
        <p:txBody>
          <a:bodyPr rtlCol="0"/>
          <a:lstStyle/>
          <a:p>
            <a:fld id="{AB7E2DD1-ACE4-42AE-8F91-B72404D51EC4}"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36F13A7C-79FB-4ED7-A617-A768BB182DC0}" type="datetime1">
              <a:rPr lang="en-US" smtClean="0"/>
              <a:pPr/>
              <a:t>1/20/2019</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B7E2DD1-ACE4-42AE-8F91-B72404D51EC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dir="d"/>
  </p:transition>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hyperlink" Target="https://www.thefuun.org/members-area/" TargetMode="Externa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wav"/><Relationship Id="rId2" Type="http://schemas.microsoft.com/office/2007/relationships/media" Target="../media/media27.wav"/><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2" Type="http://schemas.microsoft.com/office/2007/relationships/media" Target="../media/media28.wav"/><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wav"/><Relationship Id="rId2" Type="http://schemas.microsoft.com/office/2007/relationships/media" Target="../media/media29.wav"/><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wav"/><Relationship Id="rId2" Type="http://schemas.microsoft.com/office/2007/relationships/media" Target="../media/media30.wav"/><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wav"/><Relationship Id="rId2" Type="http://schemas.microsoft.com/office/2007/relationships/media" Target="../media/media31.wav"/><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wav"/><Relationship Id="rId2" Type="http://schemas.microsoft.com/office/2007/relationships/media" Target="../media/media32.wav"/><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audio" Target="../media/media34.wav"/><Relationship Id="rId2" Type="http://schemas.microsoft.com/office/2007/relationships/media" Target="../media/media34.wav"/><Relationship Id="rId1" Type="http://schemas.openxmlformats.org/officeDocument/2006/relationships/tags" Target="../tags/tag2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hyperlink" Target="https://www.thefuun.org/committee-charges/" TargetMode="External"/><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a:t>Leadership Skills</a:t>
            </a:r>
            <a:r>
              <a:rPr lang="en-US" dirty="0"/>
              <a:t>	</a:t>
            </a:r>
          </a:p>
        </p:txBody>
      </p:sp>
      <p:sp>
        <p:nvSpPr>
          <p:cNvPr id="3" name="Subtitle 2"/>
          <p:cNvSpPr>
            <a:spLocks noGrp="1"/>
          </p:cNvSpPr>
          <p:nvPr>
            <p:ph type="subTitle" idx="1"/>
          </p:nvPr>
        </p:nvSpPr>
        <p:spPr/>
        <p:txBody>
          <a:bodyPr>
            <a:normAutofit/>
          </a:bodyPr>
          <a:lstStyle/>
          <a:p>
            <a:r>
              <a:rPr lang="en-US" sz="3600" dirty="0"/>
              <a:t>…for Shared Ministry</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1173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Your Work Group</a:t>
            </a:r>
          </a:p>
        </p:txBody>
      </p:sp>
      <p:sp>
        <p:nvSpPr>
          <p:cNvPr id="3" name="Content Placeholder 2"/>
          <p:cNvSpPr>
            <a:spLocks noGrp="1"/>
          </p:cNvSpPr>
          <p:nvPr>
            <p:ph sz="quarter" idx="1"/>
          </p:nvPr>
        </p:nvSpPr>
        <p:spPr/>
        <p:txBody>
          <a:bodyPr/>
          <a:lstStyle/>
          <a:p>
            <a:r>
              <a:rPr lang="en-US" dirty="0">
                <a:solidFill>
                  <a:schemeClr val="bg1">
                    <a:lumMod val="85000"/>
                  </a:schemeClr>
                </a:solidFill>
              </a:rPr>
              <a:t>Your charge</a:t>
            </a:r>
          </a:p>
          <a:p>
            <a:r>
              <a:rPr lang="en-US" dirty="0">
                <a:solidFill>
                  <a:schemeClr val="bg1">
                    <a:lumMod val="85000"/>
                  </a:schemeClr>
                </a:solidFill>
              </a:rPr>
              <a:t>Inviting volunteers</a:t>
            </a:r>
          </a:p>
          <a:p>
            <a:r>
              <a:rPr lang="en-US" dirty="0"/>
              <a:t>Understanding what team members want</a:t>
            </a:r>
          </a:p>
          <a:p>
            <a:r>
              <a:rPr lang="en-US" dirty="0">
                <a:solidFill>
                  <a:schemeClr val="bg2"/>
                </a:solidFill>
              </a:rPr>
              <a:t>Setting goals around your mission</a:t>
            </a:r>
          </a:p>
        </p:txBody>
      </p:sp>
      <p:sp>
        <p:nvSpPr>
          <p:cNvPr id="4" name="Slide Number Placeholder 3"/>
          <p:cNvSpPr>
            <a:spLocks noGrp="1"/>
          </p:cNvSpPr>
          <p:nvPr>
            <p:ph type="sldNum" sz="quarter" idx="15"/>
          </p:nvPr>
        </p:nvSpPr>
        <p:spPr/>
        <p:txBody>
          <a:bodyPr/>
          <a:lstStyle/>
          <a:p>
            <a:fld id="{AB7E2DD1-ACE4-42AE-8F91-B72404D51EC4}" type="slidenum">
              <a:rPr lang="en-US" smtClean="0"/>
              <a:pPr/>
              <a:t>10</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96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People Join Committees?</a:t>
            </a:r>
          </a:p>
        </p:txBody>
      </p:sp>
      <p:sp>
        <p:nvSpPr>
          <p:cNvPr id="3" name="Content Placeholder 2"/>
          <p:cNvSpPr>
            <a:spLocks noGrp="1"/>
          </p:cNvSpPr>
          <p:nvPr>
            <p:ph sz="quarter" idx="1"/>
          </p:nvPr>
        </p:nvSpPr>
        <p:spPr/>
        <p:txBody>
          <a:bodyPr>
            <a:normAutofit/>
          </a:bodyPr>
          <a:lstStyle/>
          <a:p>
            <a:r>
              <a:rPr lang="en-US" dirty="0"/>
              <a:t>To help others</a:t>
            </a:r>
          </a:p>
          <a:p>
            <a:r>
              <a:rPr lang="en-US" dirty="0"/>
              <a:t>Social interaction</a:t>
            </a:r>
          </a:p>
          <a:p>
            <a:r>
              <a:rPr lang="en-US" dirty="0"/>
              <a:t>Enjoy the work</a:t>
            </a:r>
          </a:p>
          <a:p>
            <a:r>
              <a:rPr lang="en-US" dirty="0"/>
              <a:t>Ask your team</a:t>
            </a:r>
          </a:p>
        </p:txBody>
      </p:sp>
      <p:sp>
        <p:nvSpPr>
          <p:cNvPr id="4" name="Slide Number Placeholder 3"/>
          <p:cNvSpPr>
            <a:spLocks noGrp="1"/>
          </p:cNvSpPr>
          <p:nvPr>
            <p:ph type="sldNum" sz="quarter" idx="15"/>
          </p:nvPr>
        </p:nvSpPr>
        <p:spPr/>
        <p:txBody>
          <a:bodyPr/>
          <a:lstStyle/>
          <a:p>
            <a:fld id="{AB7E2DD1-ACE4-42AE-8F91-B72404D51EC4}" type="slidenum">
              <a:rPr lang="en-US" smtClean="0"/>
              <a:pPr/>
              <a:t>11</a:t>
            </a:fld>
            <a:endParaRPr lang="en-US"/>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66405">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Your Work Group</a:t>
            </a:r>
          </a:p>
        </p:txBody>
      </p:sp>
      <p:sp>
        <p:nvSpPr>
          <p:cNvPr id="3" name="Content Placeholder 2"/>
          <p:cNvSpPr>
            <a:spLocks noGrp="1"/>
          </p:cNvSpPr>
          <p:nvPr>
            <p:ph sz="quarter" idx="1"/>
          </p:nvPr>
        </p:nvSpPr>
        <p:spPr/>
        <p:txBody>
          <a:bodyPr/>
          <a:lstStyle/>
          <a:p>
            <a:r>
              <a:rPr lang="en-US" dirty="0">
                <a:solidFill>
                  <a:schemeClr val="bg1">
                    <a:lumMod val="85000"/>
                  </a:schemeClr>
                </a:solidFill>
              </a:rPr>
              <a:t>Your charge</a:t>
            </a:r>
          </a:p>
          <a:p>
            <a:r>
              <a:rPr lang="en-US" dirty="0">
                <a:solidFill>
                  <a:schemeClr val="bg1">
                    <a:lumMod val="85000"/>
                  </a:schemeClr>
                </a:solidFill>
              </a:rPr>
              <a:t>Inviting volunteers</a:t>
            </a:r>
          </a:p>
          <a:p>
            <a:r>
              <a:rPr lang="en-US" dirty="0">
                <a:solidFill>
                  <a:schemeClr val="bg1">
                    <a:lumMod val="85000"/>
                  </a:schemeClr>
                </a:solidFill>
              </a:rPr>
              <a:t>Understanding what team members want</a:t>
            </a:r>
          </a:p>
          <a:p>
            <a:r>
              <a:rPr lang="en-US" dirty="0"/>
              <a:t>Setting goals around your mission</a:t>
            </a:r>
          </a:p>
        </p:txBody>
      </p:sp>
      <p:sp>
        <p:nvSpPr>
          <p:cNvPr id="4" name="Slide Number Placeholder 3"/>
          <p:cNvSpPr>
            <a:spLocks noGrp="1"/>
          </p:cNvSpPr>
          <p:nvPr>
            <p:ph type="sldNum" sz="quarter" idx="15"/>
          </p:nvPr>
        </p:nvSpPr>
        <p:spPr/>
        <p:txBody>
          <a:bodyPr/>
          <a:lstStyle/>
          <a:p>
            <a:fld id="{AB7E2DD1-ACE4-42AE-8F91-B72404D51EC4}" type="slidenum">
              <a:rPr lang="en-US" smtClean="0"/>
              <a:pPr/>
              <a:t>12</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953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Setting</a:t>
            </a:r>
          </a:p>
        </p:txBody>
      </p:sp>
      <p:sp>
        <p:nvSpPr>
          <p:cNvPr id="4" name="Content Placeholder 3"/>
          <p:cNvSpPr>
            <a:spLocks noGrp="1"/>
          </p:cNvSpPr>
          <p:nvPr>
            <p:ph sz="quarter" idx="1"/>
          </p:nvPr>
        </p:nvSpPr>
        <p:spPr/>
        <p:txBody>
          <a:bodyPr/>
          <a:lstStyle/>
          <a:p>
            <a:r>
              <a:rPr lang="en-US" dirty="0"/>
              <a:t>Annual Retreat</a:t>
            </a:r>
          </a:p>
          <a:p>
            <a:r>
              <a:rPr lang="en-US" dirty="0"/>
              <a:t>Based on charge</a:t>
            </a:r>
          </a:p>
          <a:p>
            <a:r>
              <a:rPr lang="en-US" dirty="0"/>
              <a:t>Input from?</a:t>
            </a:r>
          </a:p>
          <a:p>
            <a:r>
              <a:rPr lang="en-US" dirty="0"/>
              <a:t>Measureable </a:t>
            </a:r>
          </a:p>
          <a:p>
            <a:r>
              <a:rPr lang="en-US" dirty="0"/>
              <a:t>Responsibility</a:t>
            </a:r>
          </a:p>
          <a:p>
            <a:r>
              <a:rPr lang="en-US" dirty="0"/>
              <a:t>Part of every agenda</a:t>
            </a:r>
          </a:p>
        </p:txBody>
      </p:sp>
      <p:sp>
        <p:nvSpPr>
          <p:cNvPr id="3" name="Slide Number Placeholder 2"/>
          <p:cNvSpPr>
            <a:spLocks noGrp="1"/>
          </p:cNvSpPr>
          <p:nvPr>
            <p:ph type="sldNum" sz="quarter" idx="15"/>
          </p:nvPr>
        </p:nvSpPr>
        <p:spPr/>
        <p:txBody>
          <a:bodyPr/>
          <a:lstStyle/>
          <a:p>
            <a:fld id="{AB7E2DD1-ACE4-42AE-8F91-B72404D51EC4}" type="slidenum">
              <a:rPr lang="en-US" smtClean="0"/>
              <a:pPr/>
              <a:t>13</a:t>
            </a:fld>
            <a:endParaRPr lang="en-US"/>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11428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2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2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0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20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20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You Need</a:t>
            </a:r>
          </a:p>
        </p:txBody>
      </p:sp>
      <p:sp>
        <p:nvSpPr>
          <p:cNvPr id="3" name="Content Placeholder 2"/>
          <p:cNvSpPr>
            <a:spLocks noGrp="1"/>
          </p:cNvSpPr>
          <p:nvPr>
            <p:ph sz="quarter" idx="1"/>
          </p:nvPr>
        </p:nvSpPr>
        <p:spPr/>
        <p:txBody>
          <a:bodyPr>
            <a:normAutofit/>
          </a:bodyPr>
          <a:lstStyle/>
          <a:p>
            <a:r>
              <a:rPr lang="en-US" sz="2700" dirty="0"/>
              <a:t>Leadership Orientation</a:t>
            </a:r>
          </a:p>
          <a:p>
            <a:r>
              <a:rPr lang="en-US" sz="2700" dirty="0"/>
              <a:t>Members Area </a:t>
            </a:r>
          </a:p>
          <a:p>
            <a:pPr lvl="1"/>
            <a:r>
              <a:rPr lang="en-US" dirty="0">
                <a:hlinkClick r:id="rId5"/>
              </a:rPr>
              <a:t>https://www.thefuun.org/members-area/</a:t>
            </a:r>
            <a:endParaRPr lang="en-US" dirty="0"/>
          </a:p>
          <a:p>
            <a:pPr lvl="1">
              <a:buNone/>
            </a:pPr>
            <a:endParaRPr lang="en-US" dirty="0"/>
          </a:p>
          <a:p>
            <a:pPr lvl="1"/>
            <a:endParaRPr lang="en-US" dirty="0"/>
          </a:p>
          <a:p>
            <a:pPr lvl="1"/>
            <a:endParaRPr lang="en-US" dirty="0"/>
          </a:p>
        </p:txBody>
      </p:sp>
      <p:sp>
        <p:nvSpPr>
          <p:cNvPr id="4" name="Slide Number Placeholder 3"/>
          <p:cNvSpPr>
            <a:spLocks noGrp="1"/>
          </p:cNvSpPr>
          <p:nvPr>
            <p:ph type="sldNum" sz="quarter" idx="15"/>
          </p:nvPr>
        </p:nvSpPr>
        <p:spPr/>
        <p:txBody>
          <a:bodyPr/>
          <a:lstStyle/>
          <a:p>
            <a:fld id="{AB7E2DD1-ACE4-42AE-8F91-B72404D51EC4}" type="slidenum">
              <a:rPr lang="en-US" smtClean="0"/>
              <a:pPr/>
              <a:t>14</a:t>
            </a:fld>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4814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7E2DD1-ACE4-42AE-8F91-B72404D51EC4}" type="slidenum">
              <a:rPr lang="en-US" smtClean="0"/>
              <a:pPr/>
              <a:t>15</a:t>
            </a:fld>
            <a:endParaRPr lang="en-US"/>
          </a:p>
        </p:txBody>
      </p:sp>
      <p:pic>
        <p:nvPicPr>
          <p:cNvPr id="4198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 y="914400"/>
            <a:ext cx="8228169" cy="5334000"/>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912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You Need</a:t>
            </a:r>
          </a:p>
        </p:txBody>
      </p:sp>
      <p:sp>
        <p:nvSpPr>
          <p:cNvPr id="3" name="Content Placeholder 2"/>
          <p:cNvSpPr>
            <a:spLocks noGrp="1"/>
          </p:cNvSpPr>
          <p:nvPr>
            <p:ph sz="quarter" idx="1"/>
          </p:nvPr>
        </p:nvSpPr>
        <p:spPr/>
        <p:txBody>
          <a:bodyPr>
            <a:normAutofit/>
          </a:bodyPr>
          <a:lstStyle/>
          <a:p>
            <a:r>
              <a:rPr lang="en-US" sz="2700" dirty="0">
                <a:solidFill>
                  <a:schemeClr val="bg2"/>
                </a:solidFill>
              </a:rPr>
              <a:t>Leadership Orientation</a:t>
            </a:r>
          </a:p>
          <a:p>
            <a:r>
              <a:rPr lang="en-US" sz="2700" dirty="0">
                <a:solidFill>
                  <a:schemeClr val="bg2"/>
                </a:solidFill>
              </a:rPr>
              <a:t>Members Area </a:t>
            </a:r>
          </a:p>
          <a:p>
            <a:r>
              <a:rPr lang="en-US" dirty="0"/>
              <a:t>Office Administrator</a:t>
            </a:r>
          </a:p>
          <a:p>
            <a:r>
              <a:rPr lang="en-US" dirty="0"/>
              <a:t>Council Chair</a:t>
            </a:r>
          </a:p>
          <a:p>
            <a:r>
              <a:rPr lang="en-US" dirty="0"/>
              <a:t>Leadership Development Team</a:t>
            </a:r>
          </a:p>
          <a:p>
            <a:pPr lvl="1"/>
            <a:endParaRPr lang="en-US" dirty="0"/>
          </a:p>
        </p:txBody>
      </p:sp>
      <p:sp>
        <p:nvSpPr>
          <p:cNvPr id="4" name="Slide Number Placeholder 3"/>
          <p:cNvSpPr>
            <a:spLocks noGrp="1"/>
          </p:cNvSpPr>
          <p:nvPr>
            <p:ph type="sldNum" sz="quarter" idx="15"/>
          </p:nvPr>
        </p:nvSpPr>
        <p:spPr/>
        <p:txBody>
          <a:bodyPr/>
          <a:lstStyle/>
          <a:p>
            <a:fld id="{AB7E2DD1-ACE4-42AE-8F91-B72404D51EC4}" type="slidenum">
              <a:rPr lang="en-US" smtClean="0"/>
              <a:pPr/>
              <a:t>16</a:t>
            </a:fld>
            <a:endParaRPr lang="en-US"/>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advTm="3283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2000"/>
                                        <p:tgtEl>
                                          <p:spTgt spid="3">
                                            <p:txEl>
                                              <p:pRg st="0" end="0"/>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Management</a:t>
            </a:r>
          </a:p>
        </p:txBody>
      </p:sp>
      <p:sp>
        <p:nvSpPr>
          <p:cNvPr id="3" name="Slide Number Placeholder 2"/>
          <p:cNvSpPr>
            <a:spLocks noGrp="1"/>
          </p:cNvSpPr>
          <p:nvPr>
            <p:ph type="sldNum" sz="quarter" idx="11"/>
          </p:nvPr>
        </p:nvSpPr>
        <p:spPr/>
        <p:txBody>
          <a:bodyPr/>
          <a:lstStyle/>
          <a:p>
            <a:fld id="{AB7E2DD1-ACE4-42AE-8F91-B72404D51EC4}" type="slidenum">
              <a:rPr lang="en-US" smtClean="0"/>
              <a:pPr/>
              <a:t>17</a:t>
            </a:fld>
            <a:endParaRPr lang="en-US"/>
          </a:p>
        </p:txBody>
      </p:sp>
      <p:pic>
        <p:nvPicPr>
          <p:cNvPr id="4" name="Picture 2" descr="C:\Users\User\Documents\my documents\Leadership Training\2018-19\courses\dt18032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 y="1676400"/>
            <a:ext cx="7654716" cy="3733800"/>
          </a:xfrm>
          <a:prstGeom prst="rect">
            <a:avLst/>
          </a:prstGeom>
          <a:noFill/>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2697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AppData\Local\Microsoft\Windows\Temporary Internet Files\Content.IE5\92WOUGRL\8673546462_73b2df8cb3_b[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71800" y="1905000"/>
            <a:ext cx="2895600" cy="2895600"/>
          </a:xfrm>
          <a:prstGeom prst="rect">
            <a:avLst/>
          </a:prstGeom>
          <a:noFill/>
        </p:spPr>
      </p:pic>
      <p:sp>
        <p:nvSpPr>
          <p:cNvPr id="3" name="Rectangle 2"/>
          <p:cNvSpPr/>
          <p:nvPr/>
        </p:nvSpPr>
        <p:spPr>
          <a:xfrm>
            <a:off x="1219200" y="685800"/>
            <a:ext cx="6172200" cy="954107"/>
          </a:xfrm>
          <a:prstGeom prst="rect">
            <a:avLst/>
          </a:prstGeom>
        </p:spPr>
        <p:txBody>
          <a:bodyPr wrap="square">
            <a:spAutoFit/>
          </a:bodyPr>
          <a:lstStyle/>
          <a:p>
            <a:pPr algn="ctr"/>
            <a:r>
              <a:rPr lang="en-US" sz="2800" dirty="0"/>
              <a:t>You've just left a meeting feeling really good. </a:t>
            </a:r>
          </a:p>
        </p:txBody>
      </p:sp>
      <p:sp>
        <p:nvSpPr>
          <p:cNvPr id="4" name="Rectangle 3"/>
          <p:cNvSpPr/>
          <p:nvPr/>
        </p:nvSpPr>
        <p:spPr>
          <a:xfrm>
            <a:off x="1981200" y="3105835"/>
            <a:ext cx="4800600" cy="3170099"/>
          </a:xfrm>
          <a:prstGeom prst="rect">
            <a:avLst/>
          </a:prstGeom>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r>
              <a:rPr lang="en-US" sz="2800" dirty="0"/>
              <a:t>What happened to make you feel that way? </a:t>
            </a:r>
          </a:p>
        </p:txBody>
      </p:sp>
      <p:sp>
        <p:nvSpPr>
          <p:cNvPr id="5" name="Slide Number Placeholder 4"/>
          <p:cNvSpPr>
            <a:spLocks noGrp="1"/>
          </p:cNvSpPr>
          <p:nvPr>
            <p:ph type="sldNum" sz="quarter" idx="12"/>
          </p:nvPr>
        </p:nvSpPr>
        <p:spPr/>
        <p:txBody>
          <a:bodyPr/>
          <a:lstStyle/>
          <a:p>
            <a:fld id="{AB7E2DD1-ACE4-42AE-8F91-B72404D51EC4}" type="slidenum">
              <a:rPr lang="en-US" smtClean="0"/>
              <a:pPr/>
              <a:t>18</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4470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AppData\Local\Microsoft\Windows\Temporary Internet Files\Content.IE5\QYB61YUR\angry-smiley-small[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38678" y="2285999"/>
            <a:ext cx="2728722" cy="2756285"/>
          </a:xfrm>
          <a:prstGeom prst="rect">
            <a:avLst/>
          </a:prstGeom>
          <a:noFill/>
        </p:spPr>
      </p:pic>
      <p:sp>
        <p:nvSpPr>
          <p:cNvPr id="3" name="Rectangle 2"/>
          <p:cNvSpPr/>
          <p:nvPr/>
        </p:nvSpPr>
        <p:spPr>
          <a:xfrm>
            <a:off x="1524000" y="1143001"/>
            <a:ext cx="5867400" cy="954107"/>
          </a:xfrm>
          <a:prstGeom prst="rect">
            <a:avLst/>
          </a:prstGeom>
        </p:spPr>
        <p:txBody>
          <a:bodyPr wrap="square">
            <a:spAutoFit/>
          </a:bodyPr>
          <a:lstStyle/>
          <a:p>
            <a:pPr algn="ctr"/>
            <a:r>
              <a:rPr lang="en-US" sz="2800" dirty="0"/>
              <a:t>You've just left a meeting feeling really frustrated.</a:t>
            </a:r>
          </a:p>
        </p:txBody>
      </p:sp>
      <p:sp>
        <p:nvSpPr>
          <p:cNvPr id="4" name="Rectangle 3"/>
          <p:cNvSpPr/>
          <p:nvPr/>
        </p:nvSpPr>
        <p:spPr>
          <a:xfrm>
            <a:off x="2286000" y="3105835"/>
            <a:ext cx="4572000" cy="3170099"/>
          </a:xfrm>
          <a:prstGeom prst="rect">
            <a:avLst/>
          </a:prstGeom>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r>
              <a:rPr lang="en-US" sz="2800" dirty="0"/>
              <a:t>What happened to make you feel that way? </a:t>
            </a:r>
          </a:p>
        </p:txBody>
      </p:sp>
      <p:sp>
        <p:nvSpPr>
          <p:cNvPr id="5" name="Slide Number Placeholder 4"/>
          <p:cNvSpPr>
            <a:spLocks noGrp="1"/>
          </p:cNvSpPr>
          <p:nvPr>
            <p:ph type="sldNum" sz="quarter" idx="12"/>
          </p:nvPr>
        </p:nvSpPr>
        <p:spPr/>
        <p:txBody>
          <a:bodyPr/>
          <a:lstStyle/>
          <a:p>
            <a:fld id="{AB7E2DD1-ACE4-42AE-8F91-B72404D51EC4}" type="slidenum">
              <a:rPr lang="en-US" smtClean="0"/>
              <a:pPr/>
              <a:t>19</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4043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Our Purpose Today</a:t>
            </a:r>
          </a:p>
        </p:txBody>
      </p:sp>
      <p:sp>
        <p:nvSpPr>
          <p:cNvPr id="3" name="Content Placeholder 2"/>
          <p:cNvSpPr>
            <a:spLocks noGrp="1"/>
          </p:cNvSpPr>
          <p:nvPr>
            <p:ph sz="quarter" idx="1"/>
          </p:nvPr>
        </p:nvSpPr>
        <p:spPr/>
        <p:txBody>
          <a:bodyPr/>
          <a:lstStyle/>
          <a:p>
            <a:r>
              <a:rPr lang="en-US" dirty="0"/>
              <a:t>Confidence to lead at FUUN</a:t>
            </a:r>
          </a:p>
          <a:p>
            <a:r>
              <a:rPr lang="en-US" dirty="0"/>
              <a:t>Increased skill in carrying out your group’s mission</a:t>
            </a:r>
          </a:p>
          <a:p>
            <a:r>
              <a:rPr lang="en-US" dirty="0"/>
              <a:t>Making volunteering fun</a:t>
            </a:r>
          </a:p>
        </p:txBody>
      </p:sp>
      <p:sp>
        <p:nvSpPr>
          <p:cNvPr id="4" name="Slide Number Placeholder 3"/>
          <p:cNvSpPr>
            <a:spLocks noGrp="1"/>
          </p:cNvSpPr>
          <p:nvPr>
            <p:ph type="sldNum" sz="quarter" idx="15"/>
          </p:nvPr>
        </p:nvSpPr>
        <p:spPr/>
        <p:txBody>
          <a:bodyPr/>
          <a:lstStyle/>
          <a:p>
            <a:fld id="{AB7E2DD1-ACE4-42AE-8F91-B72404D51EC4}" type="slidenum">
              <a:rPr lang="en-US" smtClean="0"/>
              <a:pPr/>
              <a:t>2</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1109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Meetings</a:t>
            </a:r>
          </a:p>
        </p:txBody>
      </p:sp>
      <p:sp>
        <p:nvSpPr>
          <p:cNvPr id="3" name="Content Placeholder 2"/>
          <p:cNvSpPr>
            <a:spLocks noGrp="1"/>
          </p:cNvSpPr>
          <p:nvPr>
            <p:ph sz="quarter" idx="1"/>
          </p:nvPr>
        </p:nvSpPr>
        <p:spPr/>
        <p:txBody>
          <a:bodyPr/>
          <a:lstStyle/>
          <a:p>
            <a:r>
              <a:rPr lang="en-US" dirty="0"/>
              <a:t>Covenants</a:t>
            </a:r>
          </a:p>
          <a:p>
            <a:r>
              <a:rPr lang="en-US" dirty="0">
                <a:solidFill>
                  <a:schemeClr val="bg2"/>
                </a:solidFill>
              </a:rPr>
              <a:t>Agendas</a:t>
            </a:r>
          </a:p>
          <a:p>
            <a:r>
              <a:rPr lang="en-US" dirty="0">
                <a:solidFill>
                  <a:schemeClr val="bg2"/>
                </a:solidFill>
              </a:rPr>
              <a:t>Notes</a:t>
            </a:r>
          </a:p>
          <a:p>
            <a:r>
              <a:rPr lang="en-US" dirty="0">
                <a:solidFill>
                  <a:schemeClr val="bg2"/>
                </a:solidFill>
              </a:rPr>
              <a:t>Hearing all viewpoints</a:t>
            </a:r>
          </a:p>
          <a:p>
            <a:r>
              <a:rPr lang="en-US" dirty="0">
                <a:solidFill>
                  <a:schemeClr val="bg2"/>
                </a:solidFill>
              </a:rPr>
              <a:t>Decision making</a:t>
            </a:r>
          </a:p>
          <a:p>
            <a:r>
              <a:rPr lang="en-US" dirty="0">
                <a:solidFill>
                  <a:schemeClr val="bg2"/>
                </a:solidFill>
              </a:rPr>
              <a:t>Delegating</a:t>
            </a:r>
          </a:p>
          <a:p>
            <a:r>
              <a:rPr lang="en-US" dirty="0">
                <a:solidFill>
                  <a:schemeClr val="bg2"/>
                </a:solidFill>
              </a:rPr>
              <a:t>Process observation</a:t>
            </a:r>
          </a:p>
        </p:txBody>
      </p:sp>
      <p:sp>
        <p:nvSpPr>
          <p:cNvPr id="4" name="Slide Number Placeholder 3"/>
          <p:cNvSpPr>
            <a:spLocks noGrp="1"/>
          </p:cNvSpPr>
          <p:nvPr>
            <p:ph type="sldNum" sz="quarter" idx="15"/>
          </p:nvPr>
        </p:nvSpPr>
        <p:spPr/>
        <p:txBody>
          <a:bodyPr/>
          <a:lstStyle/>
          <a:p>
            <a:fld id="{AB7E2DD1-ACE4-42AE-8F91-B72404D51EC4}" type="slidenum">
              <a:rPr lang="en-US" smtClean="0"/>
              <a:pPr/>
              <a:t>20</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advTm="5016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bldLst>
      <p:bldP spid="3"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7E2DD1-ACE4-42AE-8F91-B72404D51EC4}" type="slidenum">
              <a:rPr lang="en-US" smtClean="0"/>
              <a:pPr/>
              <a:t>21</a:t>
            </a:fld>
            <a:endParaRPr lang="en-US"/>
          </a:p>
        </p:txBody>
      </p:sp>
      <p:sp>
        <p:nvSpPr>
          <p:cNvPr id="43009" name="Rectangle 1"/>
          <p:cNvSpPr>
            <a:spLocks noChangeArrowheads="1"/>
          </p:cNvSpPr>
          <p:nvPr/>
        </p:nvSpPr>
        <p:spPr bwMode="auto">
          <a:xfrm>
            <a:off x="762000" y="219191"/>
            <a:ext cx="7620000" cy="5878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j-lt"/>
                <a:ea typeface="Calibri" pitchFamily="34" charset="0"/>
                <a:cs typeface="Times New Roman" pitchFamily="18" charset="0"/>
              </a:rPr>
              <a:t>COVENANT OF THE COMMITTEE FOR THE LARGER FAITH</a:t>
            </a:r>
            <a:endParaRPr kumimoji="0" lang="en-US" sz="2400" b="0" i="0" u="none" strike="noStrike" cap="none" normalizeH="0" baseline="0" dirty="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ea typeface="Calibri" pitchFamily="34" charset="0"/>
                <a:cs typeface="Times New Roman" pitchFamily="18" charset="0"/>
              </a:rPr>
              <a:t>Adopted October 2018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ea typeface="Calibri" pitchFamily="34" charset="0"/>
                <a:cs typeface="Times New Roman" pitchFamily="18" charset="0"/>
              </a:rPr>
              <a:t>We members of the Committee for the Larger Faith covenant with one another to:</a:t>
            </a:r>
            <a:endParaRPr kumimoji="0" lang="en-US" sz="24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200" b="0" i="0" u="none" strike="noStrike" cap="none" normalizeH="0" baseline="0" dirty="0">
                <a:ln>
                  <a:noFill/>
                </a:ln>
                <a:solidFill>
                  <a:schemeClr val="tx1"/>
                </a:solidFill>
                <a:effectLst/>
                <a:ea typeface="Calibri" pitchFamily="34" charset="0"/>
                <a:cs typeface="Times New Roman" pitchFamily="18" charset="0"/>
              </a:rPr>
              <a:t>treat one another with loving respect</a:t>
            </a:r>
            <a:endParaRPr kumimoji="0" lang="en-US" sz="22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200" b="0" i="0" u="none" strike="noStrike" cap="none" normalizeH="0" baseline="0" dirty="0">
                <a:ln>
                  <a:noFill/>
                </a:ln>
                <a:solidFill>
                  <a:schemeClr val="tx1"/>
                </a:solidFill>
                <a:effectLst/>
                <a:ea typeface="Calibri" pitchFamily="34" charset="0"/>
                <a:cs typeface="Times New Roman" pitchFamily="18" charset="0"/>
              </a:rPr>
              <a:t>treat one another's ideas with respect, seeking the merit in each</a:t>
            </a:r>
            <a:endParaRPr kumimoji="0" lang="en-US" sz="22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200" b="0" i="0" u="none" strike="noStrike" cap="none" normalizeH="0" baseline="0" dirty="0">
                <a:ln>
                  <a:noFill/>
                </a:ln>
                <a:solidFill>
                  <a:schemeClr val="tx1"/>
                </a:solidFill>
                <a:effectLst/>
                <a:ea typeface="Calibri" pitchFamily="34" charset="0"/>
                <a:cs typeface="Times New Roman" pitchFamily="18" charset="0"/>
              </a:rPr>
              <a:t>be mindful of those who may not be represented in our group, but who deserve our understanding of their perspectives</a:t>
            </a:r>
            <a:endParaRPr kumimoji="0" lang="en-US" sz="22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200" b="0" i="0" u="none" strike="noStrike" cap="none" normalizeH="0" baseline="0" dirty="0">
                <a:ln>
                  <a:noFill/>
                </a:ln>
                <a:solidFill>
                  <a:schemeClr val="tx1"/>
                </a:solidFill>
                <a:effectLst/>
                <a:ea typeface="Calibri" pitchFamily="34" charset="0"/>
                <a:cs typeface="Times New Roman" pitchFamily="18" charset="0"/>
              </a:rPr>
              <a:t>honor the work our committee is charged to carry out, by attendance at our meetings and following through on any assignments we have undertaken</a:t>
            </a:r>
            <a:endParaRPr kumimoji="0" lang="en-US" sz="22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200" b="0" i="0" u="none" strike="noStrike" cap="none" normalizeH="0" baseline="0" dirty="0">
                <a:ln>
                  <a:noFill/>
                </a:ln>
                <a:solidFill>
                  <a:schemeClr val="tx1"/>
                </a:solidFill>
                <a:effectLst/>
                <a:ea typeface="Calibri" pitchFamily="34" charset="0"/>
                <a:cs typeface="Times New Roman" pitchFamily="18" charset="0"/>
              </a:rPr>
              <a:t>bring our whole selves to our work, participating fully to the best of our abilities</a:t>
            </a:r>
            <a:endParaRPr kumimoji="0" lang="en-US" sz="2200" b="0" i="0" u="none" strike="noStrike" cap="none" normalizeH="0" baseline="0" dirty="0">
              <a:ln>
                <a:noFill/>
              </a:ln>
              <a:solidFill>
                <a:schemeClr val="tx1"/>
              </a:solidFill>
              <a:effectLst/>
              <a:cs typeface="Arial"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3601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Meetings</a:t>
            </a:r>
          </a:p>
        </p:txBody>
      </p:sp>
      <p:sp>
        <p:nvSpPr>
          <p:cNvPr id="3" name="Content Placeholder 2"/>
          <p:cNvSpPr>
            <a:spLocks noGrp="1"/>
          </p:cNvSpPr>
          <p:nvPr>
            <p:ph sz="quarter" idx="1"/>
          </p:nvPr>
        </p:nvSpPr>
        <p:spPr/>
        <p:txBody>
          <a:bodyPr/>
          <a:lstStyle/>
          <a:p>
            <a:r>
              <a:rPr lang="en-US" dirty="0"/>
              <a:t>Covenants</a:t>
            </a:r>
          </a:p>
          <a:p>
            <a:r>
              <a:rPr lang="en-US" dirty="0"/>
              <a:t>Agendas</a:t>
            </a:r>
          </a:p>
          <a:p>
            <a:r>
              <a:rPr lang="en-US" dirty="0">
                <a:solidFill>
                  <a:schemeClr val="bg2"/>
                </a:solidFill>
              </a:rPr>
              <a:t>Notes</a:t>
            </a:r>
          </a:p>
          <a:p>
            <a:r>
              <a:rPr lang="en-US" dirty="0">
                <a:solidFill>
                  <a:schemeClr val="bg2"/>
                </a:solidFill>
              </a:rPr>
              <a:t>Hearing all viewpoints</a:t>
            </a:r>
          </a:p>
          <a:p>
            <a:r>
              <a:rPr lang="en-US" dirty="0">
                <a:solidFill>
                  <a:schemeClr val="bg2"/>
                </a:solidFill>
              </a:rPr>
              <a:t>Decision making</a:t>
            </a:r>
          </a:p>
          <a:p>
            <a:r>
              <a:rPr lang="en-US" dirty="0">
                <a:solidFill>
                  <a:schemeClr val="bg2"/>
                </a:solidFill>
              </a:rPr>
              <a:t>Delegating</a:t>
            </a:r>
          </a:p>
          <a:p>
            <a:r>
              <a:rPr lang="en-US" dirty="0">
                <a:solidFill>
                  <a:schemeClr val="bg2"/>
                </a:solidFill>
              </a:rPr>
              <a:t>Process observation</a:t>
            </a:r>
          </a:p>
        </p:txBody>
      </p:sp>
      <p:sp>
        <p:nvSpPr>
          <p:cNvPr id="4" name="Slide Number Placeholder 3"/>
          <p:cNvSpPr>
            <a:spLocks noGrp="1"/>
          </p:cNvSpPr>
          <p:nvPr>
            <p:ph type="sldNum" sz="quarter" idx="15"/>
          </p:nvPr>
        </p:nvSpPr>
        <p:spPr/>
        <p:txBody>
          <a:bodyPr/>
          <a:lstStyle/>
          <a:p>
            <a:fld id="{AB7E2DD1-ACE4-42AE-8F91-B72404D51EC4}" type="slidenum">
              <a:rPr lang="en-US" smtClean="0"/>
              <a:pPr/>
              <a:t>22</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advTm="2662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bldLst>
      <p:bldP spid="3"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7E2DD1-ACE4-42AE-8F91-B72404D51EC4}" type="slidenum">
              <a:rPr lang="en-US" smtClean="0"/>
              <a:pPr/>
              <a:t>23</a:t>
            </a:fld>
            <a:endParaRPr lang="en-US"/>
          </a:p>
        </p:txBody>
      </p:sp>
      <p:graphicFrame>
        <p:nvGraphicFramePr>
          <p:cNvPr id="4" name="Table 3"/>
          <p:cNvGraphicFramePr>
            <a:graphicFrameLocks noGrp="1"/>
          </p:cNvGraphicFramePr>
          <p:nvPr/>
        </p:nvGraphicFramePr>
        <p:xfrm>
          <a:off x="990600" y="1905002"/>
          <a:ext cx="7239001" cy="4625122"/>
        </p:xfrm>
        <a:graphic>
          <a:graphicData uri="http://schemas.openxmlformats.org/drawingml/2006/table">
            <a:tbl>
              <a:tblPr/>
              <a:tblGrid>
                <a:gridCol w="801470">
                  <a:extLst>
                    <a:ext uri="{9D8B030D-6E8A-4147-A177-3AD203B41FA5}">
                      <a16:colId xmlns:a16="http://schemas.microsoft.com/office/drawing/2014/main" val="20000"/>
                    </a:ext>
                  </a:extLst>
                </a:gridCol>
                <a:gridCol w="5973491">
                  <a:extLst>
                    <a:ext uri="{9D8B030D-6E8A-4147-A177-3AD203B41FA5}">
                      <a16:colId xmlns:a16="http://schemas.microsoft.com/office/drawing/2014/main" val="20001"/>
                    </a:ext>
                  </a:extLst>
                </a:gridCol>
                <a:gridCol w="464040">
                  <a:extLst>
                    <a:ext uri="{9D8B030D-6E8A-4147-A177-3AD203B41FA5}">
                      <a16:colId xmlns:a16="http://schemas.microsoft.com/office/drawing/2014/main" val="20002"/>
                    </a:ext>
                  </a:extLst>
                </a:gridCol>
              </a:tblGrid>
              <a:tr h="277623">
                <a:tc>
                  <a:txBody>
                    <a:bodyPr/>
                    <a:lstStyle/>
                    <a:p>
                      <a:pPr marL="0" marR="0" algn="l">
                        <a:lnSpc>
                          <a:spcPts val="1725"/>
                        </a:lnSpc>
                        <a:spcBef>
                          <a:spcPts val="0"/>
                        </a:spcBef>
                        <a:spcAft>
                          <a:spcPts val="0"/>
                        </a:spcAft>
                      </a:pPr>
                      <a:r>
                        <a:rPr lang="en-US" sz="1400" kern="1200" dirty="0">
                          <a:solidFill>
                            <a:srgbClr val="000000"/>
                          </a:solidFill>
                          <a:latin typeface="Calibri"/>
                          <a:ea typeface="Calibri"/>
                          <a:cs typeface="Times New Roman"/>
                        </a:rPr>
                        <a:t>6:00 </a:t>
                      </a:r>
                      <a:endParaRPr lang="en-US" sz="1400" dirty="0">
                        <a:latin typeface="Calibri"/>
                        <a:ea typeface="Calibri"/>
                        <a:cs typeface="Times New Roman"/>
                      </a:endParaRPr>
                    </a:p>
                  </a:txBody>
                  <a:tcPr marL="68580" marR="68580" marT="7620" marB="0">
                    <a:lnL>
                      <a:noFill/>
                    </a:lnL>
                    <a:lnR>
                      <a:noFill/>
                    </a:lnR>
                    <a:lnT>
                      <a:noFill/>
                    </a:lnT>
                    <a:lnB>
                      <a:noFill/>
                    </a:lnB>
                  </a:tcPr>
                </a:tc>
                <a:tc>
                  <a:txBody>
                    <a:bodyPr/>
                    <a:lstStyle/>
                    <a:p>
                      <a:pPr marL="0" marR="0" algn="l">
                        <a:lnSpc>
                          <a:spcPts val="1725"/>
                        </a:lnSpc>
                        <a:spcBef>
                          <a:spcPts val="0"/>
                        </a:spcBef>
                        <a:spcAft>
                          <a:spcPts val="0"/>
                        </a:spcAft>
                      </a:pPr>
                      <a:r>
                        <a:rPr lang="en-US" sz="1400" kern="1200">
                          <a:solidFill>
                            <a:srgbClr val="000000"/>
                          </a:solidFill>
                          <a:latin typeface="Calibri"/>
                          <a:ea typeface="Calibri"/>
                          <a:cs typeface="Times New Roman"/>
                        </a:rPr>
                        <a:t>Opening reading and check in:  Pat </a:t>
                      </a:r>
                      <a:endParaRPr lang="en-US" sz="1400">
                        <a:latin typeface="Calibri"/>
                        <a:ea typeface="Calibri"/>
                        <a:cs typeface="Times New Roman"/>
                      </a:endParaRPr>
                    </a:p>
                  </a:txBody>
                  <a:tcPr marL="68580" marR="68580" marT="7620" marB="0">
                    <a:lnL>
                      <a:noFill/>
                    </a:lnL>
                    <a:lnR>
                      <a:noFill/>
                    </a:lnR>
                    <a:lnT>
                      <a:noFill/>
                    </a:lnT>
                    <a:lnB>
                      <a:noFill/>
                    </a:lnB>
                  </a:tcPr>
                </a:tc>
                <a:tc>
                  <a:txBody>
                    <a:bodyPr/>
                    <a:lstStyle/>
                    <a:p>
                      <a:pPr algn="ctr">
                        <a:lnSpc>
                          <a:spcPct val="115000"/>
                        </a:lnSpc>
                      </a:pPr>
                      <a:endParaRPr lang="en-US" sz="1400">
                        <a:latin typeface="Calibri"/>
                      </a:endParaRPr>
                    </a:p>
                  </a:txBody>
                  <a:tcPr marL="68580" marR="68580" marT="7620" marB="0">
                    <a:lnL>
                      <a:noFill/>
                    </a:lnL>
                    <a:lnR>
                      <a:noFill/>
                    </a:lnR>
                    <a:lnT>
                      <a:noFill/>
                    </a:lnT>
                    <a:lnB>
                      <a:noFill/>
                    </a:lnB>
                  </a:tcPr>
                </a:tc>
                <a:extLst>
                  <a:ext uri="{0D108BD9-81ED-4DB2-BD59-A6C34878D82A}">
                    <a16:rowId xmlns:a16="http://schemas.microsoft.com/office/drawing/2014/main" val="10000"/>
                  </a:ext>
                </a:extLst>
              </a:tr>
              <a:tr h="2008375">
                <a:tc>
                  <a:txBody>
                    <a:bodyPr/>
                    <a:lstStyle/>
                    <a:p>
                      <a:pPr marL="0" marR="0" algn="l">
                        <a:lnSpc>
                          <a:spcPct val="115000"/>
                        </a:lnSpc>
                        <a:spcBef>
                          <a:spcPts val="0"/>
                        </a:spcBef>
                        <a:spcAft>
                          <a:spcPts val="0"/>
                        </a:spcAft>
                      </a:pPr>
                      <a:r>
                        <a:rPr lang="en-US" sz="1400" kern="1200" dirty="0">
                          <a:solidFill>
                            <a:srgbClr val="000000"/>
                          </a:solidFill>
                          <a:latin typeface="Calibri"/>
                          <a:ea typeface="Calibri"/>
                          <a:cs typeface="Times New Roman"/>
                        </a:rPr>
                        <a:t>6:10 </a:t>
                      </a:r>
                      <a:endParaRPr lang="en-US" sz="1400" dirty="0">
                        <a:latin typeface="Calibri"/>
                        <a:ea typeface="Calibri"/>
                        <a:cs typeface="Times New Roman"/>
                      </a:endParaRPr>
                    </a:p>
                  </a:txBody>
                  <a:tcPr marL="68580" marR="68580" marT="7620" marB="0">
                    <a:lnL>
                      <a:noFill/>
                    </a:lnL>
                    <a:lnR>
                      <a:noFill/>
                    </a:lnR>
                    <a:lnT>
                      <a:noFill/>
                    </a:lnT>
                    <a:lnB>
                      <a:noFill/>
                    </a:lnB>
                  </a:tcPr>
                </a:tc>
                <a:tc>
                  <a:txBody>
                    <a:bodyPr/>
                    <a:lstStyle/>
                    <a:p>
                      <a:pPr marL="0" marR="0" algn="l">
                        <a:lnSpc>
                          <a:spcPct val="115000"/>
                        </a:lnSpc>
                        <a:spcBef>
                          <a:spcPts val="0"/>
                        </a:spcBef>
                        <a:spcAft>
                          <a:spcPts val="0"/>
                        </a:spcAft>
                      </a:pPr>
                      <a:r>
                        <a:rPr lang="en-US" sz="1400" kern="1200" dirty="0">
                          <a:solidFill>
                            <a:srgbClr val="000000"/>
                          </a:solidFill>
                          <a:latin typeface="Calibri"/>
                          <a:ea typeface="Calibri"/>
                          <a:cs typeface="Times New Roman"/>
                        </a:rPr>
                        <a:t>ACTION ITEMS from October: </a:t>
                      </a:r>
                      <a:endParaRPr lang="en-US" sz="1400" dirty="0">
                        <a:latin typeface="Calibri"/>
                        <a:ea typeface="Calibri"/>
                        <a:cs typeface="Times New Roman"/>
                      </a:endParaRPr>
                    </a:p>
                    <a:p>
                      <a:pPr marL="228600" lvl="0" indent="-342900" algn="l">
                        <a:lnSpc>
                          <a:spcPct val="100000"/>
                        </a:lnSpc>
                        <a:buFont typeface="+mj-lt"/>
                        <a:buAutoNum type="arabicPeriod"/>
                        <a:tabLst>
                          <a:tab pos="457200" algn="l"/>
                        </a:tabLst>
                      </a:pPr>
                      <a:r>
                        <a:rPr lang="en-US" sz="1400" kern="1200" dirty="0">
                          <a:solidFill>
                            <a:srgbClr val="000000"/>
                          </a:solidFill>
                          <a:latin typeface="Calibri"/>
                          <a:ea typeface="Calibri"/>
                          <a:cs typeface="Times New Roman"/>
                        </a:rPr>
                        <a:t>Ask Beloved Community to attend November meeting: Gail </a:t>
                      </a:r>
                      <a:endParaRPr lang="en-US" sz="1400" dirty="0">
                        <a:latin typeface="Calibri"/>
                      </a:endParaRPr>
                    </a:p>
                    <a:p>
                      <a:pPr marL="228600" lvl="0" indent="-342900" algn="l">
                        <a:lnSpc>
                          <a:spcPct val="100000"/>
                        </a:lnSpc>
                        <a:buFont typeface="+mj-lt"/>
                        <a:buAutoNum type="arabicPeriod"/>
                        <a:tabLst>
                          <a:tab pos="457200" algn="l"/>
                        </a:tabLst>
                      </a:pPr>
                      <a:r>
                        <a:rPr lang="en-US" sz="1400" kern="1200" dirty="0">
                          <a:solidFill>
                            <a:srgbClr val="000000"/>
                          </a:solidFill>
                          <a:latin typeface="Calibri"/>
                          <a:ea typeface="Calibri"/>
                          <a:cs typeface="Times New Roman"/>
                        </a:rPr>
                        <a:t>Rob and Gail get together to talk about emotional dynamics of change</a:t>
                      </a:r>
                      <a:r>
                        <a:rPr lang="en-US" sz="1400" kern="1200" dirty="0">
                          <a:solidFill>
                            <a:srgbClr val="000000"/>
                          </a:solidFill>
                          <a:latin typeface="Calibri"/>
                          <a:ea typeface="Times New Roman"/>
                          <a:cs typeface="Arial"/>
                        </a:rPr>
                        <a:t> </a:t>
                      </a:r>
                      <a:endParaRPr lang="en-US" sz="1400" dirty="0">
                        <a:latin typeface="Calibri"/>
                      </a:endParaRPr>
                    </a:p>
                    <a:p>
                      <a:pPr marL="228600" lvl="0" indent="-342900" algn="l">
                        <a:lnSpc>
                          <a:spcPct val="100000"/>
                        </a:lnSpc>
                        <a:buFont typeface="+mj-lt"/>
                        <a:buAutoNum type="arabicPeriod"/>
                        <a:tabLst>
                          <a:tab pos="457200" algn="l"/>
                        </a:tabLst>
                      </a:pPr>
                      <a:r>
                        <a:rPr lang="en-US" sz="1400" kern="1200" dirty="0">
                          <a:solidFill>
                            <a:srgbClr val="000000"/>
                          </a:solidFill>
                          <a:latin typeface="Calibri"/>
                          <a:ea typeface="Calibri"/>
                          <a:cs typeface="Times New Roman"/>
                        </a:rPr>
                        <a:t>Everybody like church </a:t>
                      </a:r>
                      <a:r>
                        <a:rPr lang="en-US" sz="1400" kern="1200" dirty="0" err="1">
                          <a:solidFill>
                            <a:srgbClr val="000000"/>
                          </a:solidFill>
                          <a:latin typeface="Calibri"/>
                          <a:ea typeface="Calibri"/>
                          <a:cs typeface="Times New Roman"/>
                        </a:rPr>
                        <a:t>Facebook</a:t>
                      </a:r>
                      <a:r>
                        <a:rPr lang="en-US" sz="1400" kern="1200" dirty="0">
                          <a:solidFill>
                            <a:srgbClr val="000000"/>
                          </a:solidFill>
                          <a:latin typeface="Calibri"/>
                          <a:ea typeface="Calibri"/>
                          <a:cs typeface="Times New Roman"/>
                        </a:rPr>
                        <a:t> page.</a:t>
                      </a:r>
                      <a:r>
                        <a:rPr lang="en-US" sz="1400" kern="1200" dirty="0">
                          <a:solidFill>
                            <a:srgbClr val="000000"/>
                          </a:solidFill>
                          <a:latin typeface="Calibri"/>
                          <a:ea typeface="Times New Roman"/>
                          <a:cs typeface="Arial"/>
                        </a:rPr>
                        <a:t> </a:t>
                      </a:r>
                      <a:endParaRPr lang="en-US" sz="1400" dirty="0">
                        <a:latin typeface="Calibri"/>
                      </a:endParaRPr>
                    </a:p>
                    <a:p>
                      <a:pPr marL="228600" lvl="0" indent="-342900" algn="l">
                        <a:lnSpc>
                          <a:spcPct val="100000"/>
                        </a:lnSpc>
                        <a:buFont typeface="+mj-lt"/>
                        <a:buAutoNum type="arabicPeriod"/>
                        <a:tabLst>
                          <a:tab pos="457200" algn="l"/>
                        </a:tabLst>
                      </a:pPr>
                      <a:r>
                        <a:rPr lang="en-US" sz="1400" kern="1200" dirty="0">
                          <a:solidFill>
                            <a:srgbClr val="000000"/>
                          </a:solidFill>
                          <a:latin typeface="Calibri"/>
                          <a:ea typeface="Calibri"/>
                          <a:cs typeface="Times New Roman"/>
                        </a:rPr>
                        <a:t>Debbie, Rob, and Gail look at the </a:t>
                      </a:r>
                      <a:r>
                        <a:rPr lang="en-US" sz="1400" kern="1200" dirty="0" err="1">
                          <a:solidFill>
                            <a:srgbClr val="000000"/>
                          </a:solidFill>
                          <a:latin typeface="Calibri"/>
                          <a:ea typeface="Calibri"/>
                          <a:cs typeface="Times New Roman"/>
                        </a:rPr>
                        <a:t>powerpoint</a:t>
                      </a:r>
                      <a:r>
                        <a:rPr lang="en-US" sz="1400" kern="1200" dirty="0">
                          <a:solidFill>
                            <a:srgbClr val="000000"/>
                          </a:solidFill>
                          <a:latin typeface="Calibri"/>
                          <a:ea typeface="Calibri"/>
                          <a:cs typeface="Times New Roman"/>
                        </a:rPr>
                        <a:t> on effective meetings .</a:t>
                      </a:r>
                      <a:r>
                        <a:rPr lang="en-US" sz="1400" kern="1200" dirty="0">
                          <a:solidFill>
                            <a:srgbClr val="000000"/>
                          </a:solidFill>
                          <a:latin typeface="Calibri"/>
                          <a:ea typeface="Times New Roman"/>
                          <a:cs typeface="Arial"/>
                        </a:rPr>
                        <a:t> </a:t>
                      </a:r>
                      <a:endParaRPr lang="en-US" sz="1400" dirty="0">
                        <a:latin typeface="Calibri"/>
                      </a:endParaRPr>
                    </a:p>
                    <a:p>
                      <a:pPr marL="228600" lvl="0" indent="-342900" algn="l">
                        <a:lnSpc>
                          <a:spcPct val="100000"/>
                        </a:lnSpc>
                        <a:buFont typeface="+mj-lt"/>
                        <a:buAutoNum type="arabicPeriod"/>
                        <a:tabLst>
                          <a:tab pos="457200" algn="l"/>
                        </a:tabLst>
                      </a:pPr>
                      <a:r>
                        <a:rPr lang="en-US" sz="1400" kern="1200" dirty="0">
                          <a:solidFill>
                            <a:srgbClr val="000000"/>
                          </a:solidFill>
                          <a:latin typeface="Calibri"/>
                          <a:ea typeface="Calibri"/>
                          <a:cs typeface="Times New Roman"/>
                        </a:rPr>
                        <a:t>Sharon and Gail meeting Monday Oct 23 to finalize DISC class.</a:t>
                      </a:r>
                      <a:r>
                        <a:rPr lang="en-US" sz="1400" kern="1200" dirty="0">
                          <a:solidFill>
                            <a:srgbClr val="000000"/>
                          </a:solidFill>
                          <a:latin typeface="Calibri"/>
                          <a:ea typeface="Times New Roman"/>
                          <a:cs typeface="Arial"/>
                        </a:rPr>
                        <a:t> </a:t>
                      </a:r>
                      <a:endParaRPr lang="en-US" sz="1400" dirty="0">
                        <a:latin typeface="Calibri"/>
                      </a:endParaRPr>
                    </a:p>
                    <a:p>
                      <a:pPr marL="228600" lvl="0" indent="-342900" algn="l">
                        <a:lnSpc>
                          <a:spcPct val="100000"/>
                        </a:lnSpc>
                        <a:buFont typeface="+mj-lt"/>
                        <a:buAutoNum type="arabicPeriod"/>
                        <a:tabLst>
                          <a:tab pos="457200" algn="l"/>
                        </a:tabLst>
                      </a:pPr>
                      <a:r>
                        <a:rPr lang="en-US" sz="1400" kern="1200" dirty="0">
                          <a:solidFill>
                            <a:srgbClr val="000000"/>
                          </a:solidFill>
                          <a:latin typeface="Calibri"/>
                          <a:ea typeface="Calibri"/>
                          <a:cs typeface="Times New Roman"/>
                        </a:rPr>
                        <a:t>Sharon will look for online tutorials for online tools </a:t>
                      </a:r>
                      <a:endParaRPr lang="en-US" sz="1400" dirty="0">
                        <a:latin typeface="Calibri"/>
                      </a:endParaRPr>
                    </a:p>
                    <a:p>
                      <a:pPr marL="228600" lvl="0" indent="-342900" algn="l">
                        <a:lnSpc>
                          <a:spcPct val="100000"/>
                        </a:lnSpc>
                        <a:buFont typeface="+mj-lt"/>
                        <a:buAutoNum type="arabicPeriod"/>
                        <a:tabLst>
                          <a:tab pos="457200" algn="l"/>
                        </a:tabLst>
                      </a:pPr>
                      <a:r>
                        <a:rPr lang="en-US" sz="1400" kern="1200" dirty="0">
                          <a:solidFill>
                            <a:srgbClr val="000000"/>
                          </a:solidFill>
                          <a:latin typeface="Calibri"/>
                          <a:ea typeface="Calibri"/>
                          <a:cs typeface="Times New Roman"/>
                        </a:rPr>
                        <a:t>Debbie and Gail: add brainstorm recommendations for new member class to November agenda </a:t>
                      </a:r>
                      <a:endParaRPr lang="en-US" sz="1400" dirty="0">
                        <a:latin typeface="Calibri"/>
                      </a:endParaRPr>
                    </a:p>
                  </a:txBody>
                  <a:tcPr marL="68580" marR="68580" marT="7620" marB="0">
                    <a:lnL>
                      <a:noFill/>
                    </a:lnL>
                    <a:lnR>
                      <a:noFill/>
                    </a:lnR>
                    <a:lnT>
                      <a:noFill/>
                    </a:lnT>
                    <a:lnB>
                      <a:noFill/>
                    </a:lnB>
                  </a:tcPr>
                </a:tc>
                <a:tc>
                  <a:txBody>
                    <a:bodyPr/>
                    <a:lstStyle/>
                    <a:p>
                      <a:pPr marL="347345" marR="0" indent="-347345" algn="ctr">
                        <a:lnSpc>
                          <a:spcPct val="105000"/>
                        </a:lnSpc>
                        <a:spcBef>
                          <a:spcPts val="0"/>
                        </a:spcBef>
                        <a:spcAft>
                          <a:spcPts val="800"/>
                        </a:spcAft>
                      </a:pPr>
                      <a:r>
                        <a:rPr lang="en-US" sz="1400" kern="1200">
                          <a:solidFill>
                            <a:srgbClr val="FF0000"/>
                          </a:solidFill>
                          <a:latin typeface="Calibri"/>
                          <a:ea typeface="Calibri"/>
                          <a:cs typeface="Times New Roman"/>
                        </a:rPr>
                        <a:t>I </a:t>
                      </a:r>
                      <a:endParaRPr lang="en-US" sz="1400">
                        <a:latin typeface="Calibri"/>
                        <a:ea typeface="Calibri"/>
                        <a:cs typeface="Times New Roman"/>
                      </a:endParaRPr>
                    </a:p>
                  </a:txBody>
                  <a:tcPr marL="68580" marR="68580" marT="7620" marB="0">
                    <a:lnL>
                      <a:noFill/>
                    </a:lnL>
                    <a:lnR>
                      <a:noFill/>
                    </a:lnR>
                    <a:lnT>
                      <a:noFill/>
                    </a:lnT>
                    <a:lnB>
                      <a:noFill/>
                    </a:lnB>
                  </a:tcPr>
                </a:tc>
                <a:extLst>
                  <a:ext uri="{0D108BD9-81ED-4DB2-BD59-A6C34878D82A}">
                    <a16:rowId xmlns:a16="http://schemas.microsoft.com/office/drawing/2014/main" val="10001"/>
                  </a:ext>
                </a:extLst>
              </a:tr>
              <a:tr h="304800">
                <a:tc>
                  <a:txBody>
                    <a:bodyPr/>
                    <a:lstStyle/>
                    <a:p>
                      <a:pPr marL="0" marR="0" algn="l">
                        <a:lnSpc>
                          <a:spcPts val="1725"/>
                        </a:lnSpc>
                        <a:spcBef>
                          <a:spcPts val="0"/>
                        </a:spcBef>
                        <a:spcAft>
                          <a:spcPts val="0"/>
                        </a:spcAft>
                      </a:pPr>
                      <a:r>
                        <a:rPr lang="en-US" sz="1400" kern="1200">
                          <a:solidFill>
                            <a:srgbClr val="000000"/>
                          </a:solidFill>
                          <a:latin typeface="Calibri"/>
                          <a:ea typeface="Calibri"/>
                          <a:cs typeface="Times New Roman"/>
                        </a:rPr>
                        <a:t>6:15 </a:t>
                      </a:r>
                      <a:endParaRPr lang="en-US" sz="1400">
                        <a:latin typeface="Calibri"/>
                        <a:ea typeface="Calibri"/>
                        <a:cs typeface="Times New Roman"/>
                      </a:endParaRPr>
                    </a:p>
                  </a:txBody>
                  <a:tcPr marL="68580" marR="68580" marT="7620" marB="0">
                    <a:lnL>
                      <a:noFill/>
                    </a:lnL>
                    <a:lnR>
                      <a:noFill/>
                    </a:lnR>
                    <a:lnT>
                      <a:noFill/>
                    </a:lnT>
                    <a:lnB>
                      <a:noFill/>
                    </a:lnB>
                  </a:tcPr>
                </a:tc>
                <a:tc>
                  <a:txBody>
                    <a:bodyPr/>
                    <a:lstStyle/>
                    <a:p>
                      <a:pPr marL="0" marR="0" algn="l">
                        <a:lnSpc>
                          <a:spcPts val="1725"/>
                        </a:lnSpc>
                        <a:spcBef>
                          <a:spcPts val="0"/>
                        </a:spcBef>
                        <a:spcAft>
                          <a:spcPts val="0"/>
                        </a:spcAft>
                      </a:pPr>
                      <a:r>
                        <a:rPr lang="en-US" sz="1400" kern="1200" dirty="0">
                          <a:solidFill>
                            <a:srgbClr val="000000"/>
                          </a:solidFill>
                          <a:latin typeface="Calibri"/>
                          <a:ea typeface="Calibri"/>
                          <a:cs typeface="Times New Roman"/>
                        </a:rPr>
                        <a:t> Beloved community and Leadership Development: Gail, Emily, </a:t>
                      </a:r>
                      <a:r>
                        <a:rPr lang="en-US" sz="1400" kern="1200" dirty="0" err="1">
                          <a:solidFill>
                            <a:srgbClr val="000000"/>
                          </a:solidFill>
                          <a:latin typeface="Calibri"/>
                          <a:ea typeface="Calibri"/>
                          <a:cs typeface="Times New Roman"/>
                        </a:rPr>
                        <a:t>Carleen</a:t>
                      </a:r>
                      <a:r>
                        <a:rPr lang="en-US" sz="1400" kern="1200" dirty="0">
                          <a:solidFill>
                            <a:srgbClr val="000000"/>
                          </a:solidFill>
                          <a:latin typeface="Calibri"/>
                          <a:ea typeface="Calibri"/>
                          <a:cs typeface="Times New Roman"/>
                        </a:rPr>
                        <a:t> </a:t>
                      </a:r>
                      <a:endParaRPr lang="en-US" sz="1400" dirty="0">
                        <a:latin typeface="Calibri"/>
                        <a:ea typeface="Calibri"/>
                        <a:cs typeface="Times New Roman"/>
                      </a:endParaRPr>
                    </a:p>
                  </a:txBody>
                  <a:tcPr marL="68580" marR="68580" marT="7620" marB="0">
                    <a:lnL>
                      <a:noFill/>
                    </a:lnL>
                    <a:lnR>
                      <a:noFill/>
                    </a:lnR>
                    <a:lnT>
                      <a:noFill/>
                    </a:lnT>
                    <a:lnB>
                      <a:noFill/>
                    </a:lnB>
                  </a:tcPr>
                </a:tc>
                <a:tc>
                  <a:txBody>
                    <a:bodyPr/>
                    <a:lstStyle/>
                    <a:p>
                      <a:pPr marL="228600" marR="0" indent="-228600" algn="ctr">
                        <a:lnSpc>
                          <a:spcPts val="1725"/>
                        </a:lnSpc>
                        <a:spcBef>
                          <a:spcPts val="0"/>
                        </a:spcBef>
                        <a:spcAft>
                          <a:spcPts val="0"/>
                        </a:spcAft>
                      </a:pPr>
                      <a:r>
                        <a:rPr lang="en-US" sz="1400" kern="1200" dirty="0">
                          <a:solidFill>
                            <a:srgbClr val="FF0000"/>
                          </a:solidFill>
                          <a:latin typeface="Calibri"/>
                          <a:ea typeface="Calibri"/>
                          <a:cs typeface="Times New Roman"/>
                        </a:rPr>
                        <a:t>Di </a:t>
                      </a:r>
                      <a:endParaRPr lang="en-US" sz="1400" dirty="0">
                        <a:latin typeface="Calibri"/>
                        <a:ea typeface="Calibri"/>
                        <a:cs typeface="Times New Roman"/>
                      </a:endParaRPr>
                    </a:p>
                  </a:txBody>
                  <a:tcPr marL="68580" marR="68580" marT="7620" marB="0">
                    <a:lnL>
                      <a:noFill/>
                    </a:lnL>
                    <a:lnR>
                      <a:noFill/>
                    </a:lnR>
                    <a:lnT>
                      <a:noFill/>
                    </a:lnT>
                    <a:lnB>
                      <a:noFill/>
                    </a:lnB>
                  </a:tcPr>
                </a:tc>
                <a:extLst>
                  <a:ext uri="{0D108BD9-81ED-4DB2-BD59-A6C34878D82A}">
                    <a16:rowId xmlns:a16="http://schemas.microsoft.com/office/drawing/2014/main" val="10002"/>
                  </a:ext>
                </a:extLst>
              </a:tr>
              <a:tr h="240291">
                <a:tc>
                  <a:txBody>
                    <a:bodyPr/>
                    <a:lstStyle/>
                    <a:p>
                      <a:pPr marL="0" marR="0" algn="l">
                        <a:lnSpc>
                          <a:spcPts val="1725"/>
                        </a:lnSpc>
                        <a:spcBef>
                          <a:spcPts val="0"/>
                        </a:spcBef>
                        <a:spcAft>
                          <a:spcPts val="0"/>
                        </a:spcAft>
                      </a:pPr>
                      <a:r>
                        <a:rPr lang="en-US" sz="1400" kern="1200">
                          <a:solidFill>
                            <a:srgbClr val="000000"/>
                          </a:solidFill>
                          <a:latin typeface="Calibri"/>
                          <a:ea typeface="Calibri"/>
                          <a:cs typeface="Times New Roman"/>
                        </a:rPr>
                        <a:t>6:30 </a:t>
                      </a:r>
                      <a:endParaRPr lang="en-US" sz="1400">
                        <a:latin typeface="Calibri"/>
                        <a:ea typeface="Calibri"/>
                        <a:cs typeface="Times New Roman"/>
                      </a:endParaRPr>
                    </a:p>
                  </a:txBody>
                  <a:tcPr marL="68580" marR="68580" marT="7620" marB="0">
                    <a:lnL>
                      <a:noFill/>
                    </a:lnL>
                    <a:lnR>
                      <a:noFill/>
                    </a:lnR>
                    <a:lnT>
                      <a:noFill/>
                    </a:lnT>
                    <a:lnB>
                      <a:noFill/>
                    </a:lnB>
                  </a:tcPr>
                </a:tc>
                <a:tc>
                  <a:txBody>
                    <a:bodyPr/>
                    <a:lstStyle/>
                    <a:p>
                      <a:pPr marL="0" marR="0" algn="l">
                        <a:lnSpc>
                          <a:spcPts val="1725"/>
                        </a:lnSpc>
                        <a:spcBef>
                          <a:spcPts val="0"/>
                        </a:spcBef>
                        <a:spcAft>
                          <a:spcPts val="0"/>
                        </a:spcAft>
                      </a:pPr>
                      <a:r>
                        <a:rPr lang="en-US" sz="1400" kern="1200" dirty="0">
                          <a:solidFill>
                            <a:srgbClr val="000000"/>
                          </a:solidFill>
                          <a:latin typeface="Calibri"/>
                          <a:ea typeface="Calibri"/>
                          <a:cs typeface="Times New Roman"/>
                        </a:rPr>
                        <a:t>Brainstorm recommendations for new member class: Pat             </a:t>
                      </a:r>
                      <a:endParaRPr lang="en-US" sz="1400" dirty="0">
                        <a:latin typeface="Calibri"/>
                        <a:ea typeface="Calibri"/>
                        <a:cs typeface="Times New Roman"/>
                      </a:endParaRPr>
                    </a:p>
                  </a:txBody>
                  <a:tcPr marL="68580" marR="68580" marT="7620" marB="0">
                    <a:lnL>
                      <a:noFill/>
                    </a:lnL>
                    <a:lnR>
                      <a:noFill/>
                    </a:lnR>
                    <a:lnT>
                      <a:noFill/>
                    </a:lnT>
                    <a:lnB>
                      <a:noFill/>
                    </a:lnB>
                  </a:tcPr>
                </a:tc>
                <a:tc>
                  <a:txBody>
                    <a:bodyPr/>
                    <a:lstStyle/>
                    <a:p>
                      <a:pPr marL="228600" marR="0" indent="-228600" algn="ctr">
                        <a:lnSpc>
                          <a:spcPts val="1725"/>
                        </a:lnSpc>
                        <a:spcBef>
                          <a:spcPts val="0"/>
                        </a:spcBef>
                        <a:spcAft>
                          <a:spcPts val="0"/>
                        </a:spcAft>
                      </a:pPr>
                      <a:r>
                        <a:rPr lang="en-US" sz="1400" kern="1200">
                          <a:solidFill>
                            <a:srgbClr val="FF0000"/>
                          </a:solidFill>
                          <a:latin typeface="Calibri"/>
                          <a:ea typeface="Calibri"/>
                          <a:cs typeface="Times New Roman"/>
                        </a:rPr>
                        <a:t>Di </a:t>
                      </a:r>
                      <a:endParaRPr lang="en-US" sz="1400">
                        <a:latin typeface="Calibri"/>
                        <a:ea typeface="Calibri"/>
                        <a:cs typeface="Times New Roman"/>
                      </a:endParaRPr>
                    </a:p>
                  </a:txBody>
                  <a:tcPr marL="68580" marR="68580" marT="7620" marB="0">
                    <a:lnL>
                      <a:noFill/>
                    </a:lnL>
                    <a:lnR>
                      <a:noFill/>
                    </a:lnR>
                    <a:lnT>
                      <a:noFill/>
                    </a:lnT>
                    <a:lnB>
                      <a:noFill/>
                    </a:lnB>
                  </a:tcPr>
                </a:tc>
                <a:extLst>
                  <a:ext uri="{0D108BD9-81ED-4DB2-BD59-A6C34878D82A}">
                    <a16:rowId xmlns:a16="http://schemas.microsoft.com/office/drawing/2014/main" val="10003"/>
                  </a:ext>
                </a:extLst>
              </a:tr>
              <a:tr h="240291">
                <a:tc>
                  <a:txBody>
                    <a:bodyPr/>
                    <a:lstStyle/>
                    <a:p>
                      <a:pPr marL="0" marR="0" algn="l">
                        <a:lnSpc>
                          <a:spcPts val="1725"/>
                        </a:lnSpc>
                        <a:spcBef>
                          <a:spcPts val="0"/>
                        </a:spcBef>
                        <a:spcAft>
                          <a:spcPts val="0"/>
                        </a:spcAft>
                      </a:pPr>
                      <a:r>
                        <a:rPr lang="en-US" sz="1400" kern="1200">
                          <a:solidFill>
                            <a:srgbClr val="000000"/>
                          </a:solidFill>
                          <a:latin typeface="Calibri"/>
                          <a:ea typeface="Calibri"/>
                          <a:cs typeface="Times New Roman"/>
                        </a:rPr>
                        <a:t>6:45 </a:t>
                      </a:r>
                      <a:endParaRPr lang="en-US" sz="1400">
                        <a:latin typeface="Calibri"/>
                        <a:ea typeface="Calibri"/>
                        <a:cs typeface="Times New Roman"/>
                      </a:endParaRPr>
                    </a:p>
                  </a:txBody>
                  <a:tcPr marL="68580" marR="68580" marT="7620" marB="0">
                    <a:lnL>
                      <a:noFill/>
                    </a:lnL>
                    <a:lnR>
                      <a:noFill/>
                    </a:lnR>
                    <a:lnT>
                      <a:noFill/>
                    </a:lnT>
                    <a:lnB>
                      <a:noFill/>
                    </a:lnB>
                  </a:tcPr>
                </a:tc>
                <a:tc>
                  <a:txBody>
                    <a:bodyPr/>
                    <a:lstStyle/>
                    <a:p>
                      <a:pPr marL="0" marR="0" algn="l">
                        <a:lnSpc>
                          <a:spcPts val="1725"/>
                        </a:lnSpc>
                        <a:spcBef>
                          <a:spcPts val="0"/>
                        </a:spcBef>
                        <a:spcAft>
                          <a:spcPts val="0"/>
                        </a:spcAft>
                      </a:pPr>
                      <a:r>
                        <a:rPr lang="en-US" sz="1400" kern="1200" dirty="0">
                          <a:solidFill>
                            <a:srgbClr val="000000"/>
                          </a:solidFill>
                          <a:latin typeface="Calibri"/>
                          <a:ea typeface="Calibri"/>
                          <a:cs typeface="Times New Roman"/>
                        </a:rPr>
                        <a:t>DiSC training: Sharon </a:t>
                      </a:r>
                      <a:endParaRPr lang="en-US" sz="1400" dirty="0">
                        <a:latin typeface="Calibri"/>
                        <a:ea typeface="Calibri"/>
                        <a:cs typeface="Times New Roman"/>
                      </a:endParaRPr>
                    </a:p>
                  </a:txBody>
                  <a:tcPr marL="68580" marR="68580" marT="7620" marB="0">
                    <a:lnL>
                      <a:noFill/>
                    </a:lnL>
                    <a:lnR>
                      <a:noFill/>
                    </a:lnR>
                    <a:lnT>
                      <a:noFill/>
                    </a:lnT>
                    <a:lnB>
                      <a:noFill/>
                    </a:lnB>
                  </a:tcPr>
                </a:tc>
                <a:tc>
                  <a:txBody>
                    <a:bodyPr/>
                    <a:lstStyle/>
                    <a:p>
                      <a:pPr marL="228600" marR="0" indent="-228600" algn="ctr">
                        <a:lnSpc>
                          <a:spcPts val="1725"/>
                        </a:lnSpc>
                        <a:spcBef>
                          <a:spcPts val="0"/>
                        </a:spcBef>
                        <a:spcAft>
                          <a:spcPts val="0"/>
                        </a:spcAft>
                      </a:pPr>
                      <a:r>
                        <a:rPr lang="en-US" sz="1400" kern="1200">
                          <a:solidFill>
                            <a:srgbClr val="FF0000"/>
                          </a:solidFill>
                          <a:latin typeface="Calibri"/>
                          <a:ea typeface="Calibri"/>
                          <a:cs typeface="Times New Roman"/>
                        </a:rPr>
                        <a:t>I </a:t>
                      </a:r>
                      <a:endParaRPr lang="en-US" sz="1400">
                        <a:latin typeface="Calibri"/>
                        <a:ea typeface="Calibri"/>
                        <a:cs typeface="Times New Roman"/>
                      </a:endParaRPr>
                    </a:p>
                  </a:txBody>
                  <a:tcPr marL="68580" marR="68580" marT="7620" marB="0">
                    <a:lnL>
                      <a:noFill/>
                    </a:lnL>
                    <a:lnR>
                      <a:noFill/>
                    </a:lnR>
                    <a:lnT>
                      <a:noFill/>
                    </a:lnT>
                    <a:lnB>
                      <a:noFill/>
                    </a:lnB>
                  </a:tcPr>
                </a:tc>
                <a:extLst>
                  <a:ext uri="{0D108BD9-81ED-4DB2-BD59-A6C34878D82A}">
                    <a16:rowId xmlns:a16="http://schemas.microsoft.com/office/drawing/2014/main" val="10004"/>
                  </a:ext>
                </a:extLst>
              </a:tr>
              <a:tr h="240291">
                <a:tc>
                  <a:txBody>
                    <a:bodyPr/>
                    <a:lstStyle/>
                    <a:p>
                      <a:pPr marL="0" marR="0" algn="l">
                        <a:lnSpc>
                          <a:spcPts val="1725"/>
                        </a:lnSpc>
                        <a:spcBef>
                          <a:spcPts val="0"/>
                        </a:spcBef>
                        <a:spcAft>
                          <a:spcPts val="0"/>
                        </a:spcAft>
                      </a:pPr>
                      <a:r>
                        <a:rPr lang="en-US" sz="1400" kern="1200">
                          <a:solidFill>
                            <a:srgbClr val="000000"/>
                          </a:solidFill>
                          <a:latin typeface="Calibri"/>
                          <a:ea typeface="Calibri"/>
                          <a:cs typeface="Times New Roman"/>
                        </a:rPr>
                        <a:t>6:50 </a:t>
                      </a:r>
                      <a:endParaRPr lang="en-US" sz="1400">
                        <a:latin typeface="Calibri"/>
                        <a:ea typeface="Calibri"/>
                        <a:cs typeface="Times New Roman"/>
                      </a:endParaRPr>
                    </a:p>
                  </a:txBody>
                  <a:tcPr marL="68580" marR="68580" marT="7620" marB="0">
                    <a:lnL>
                      <a:noFill/>
                    </a:lnL>
                    <a:lnR>
                      <a:noFill/>
                    </a:lnR>
                    <a:lnT>
                      <a:noFill/>
                    </a:lnT>
                    <a:lnB>
                      <a:noFill/>
                    </a:lnB>
                  </a:tcPr>
                </a:tc>
                <a:tc>
                  <a:txBody>
                    <a:bodyPr/>
                    <a:lstStyle/>
                    <a:p>
                      <a:pPr marL="0" marR="0" algn="l">
                        <a:lnSpc>
                          <a:spcPts val="1725"/>
                        </a:lnSpc>
                        <a:spcBef>
                          <a:spcPts val="0"/>
                        </a:spcBef>
                        <a:spcAft>
                          <a:spcPts val="0"/>
                        </a:spcAft>
                      </a:pPr>
                      <a:r>
                        <a:rPr lang="en-US" sz="1400" kern="1200" dirty="0">
                          <a:solidFill>
                            <a:srgbClr val="000000"/>
                          </a:solidFill>
                          <a:latin typeface="Calibri"/>
                          <a:ea typeface="Calibri"/>
                          <a:cs typeface="Times New Roman"/>
                        </a:rPr>
                        <a:t>Workshops on change: Gail and Rob </a:t>
                      </a:r>
                      <a:endParaRPr lang="en-US" sz="1400" dirty="0">
                        <a:latin typeface="Calibri"/>
                        <a:ea typeface="Calibri"/>
                        <a:cs typeface="Times New Roman"/>
                      </a:endParaRPr>
                    </a:p>
                  </a:txBody>
                  <a:tcPr marL="68580" marR="68580" marT="7620" marB="0">
                    <a:lnL>
                      <a:noFill/>
                    </a:lnL>
                    <a:lnR>
                      <a:noFill/>
                    </a:lnR>
                    <a:lnT>
                      <a:noFill/>
                    </a:lnT>
                    <a:lnB>
                      <a:noFill/>
                    </a:lnB>
                  </a:tcPr>
                </a:tc>
                <a:tc>
                  <a:txBody>
                    <a:bodyPr/>
                    <a:lstStyle/>
                    <a:p>
                      <a:pPr marL="228600" marR="0" indent="-228600" algn="ctr">
                        <a:lnSpc>
                          <a:spcPts val="1725"/>
                        </a:lnSpc>
                        <a:spcBef>
                          <a:spcPts val="0"/>
                        </a:spcBef>
                        <a:spcAft>
                          <a:spcPts val="0"/>
                        </a:spcAft>
                      </a:pPr>
                      <a:r>
                        <a:rPr lang="en-US" sz="1400" kern="1200">
                          <a:solidFill>
                            <a:srgbClr val="FF0000"/>
                          </a:solidFill>
                          <a:latin typeface="Calibri"/>
                          <a:ea typeface="Calibri"/>
                          <a:cs typeface="Times New Roman"/>
                        </a:rPr>
                        <a:t>I </a:t>
                      </a:r>
                      <a:endParaRPr lang="en-US" sz="1400">
                        <a:latin typeface="Calibri"/>
                        <a:ea typeface="Calibri"/>
                        <a:cs typeface="Times New Roman"/>
                      </a:endParaRPr>
                    </a:p>
                  </a:txBody>
                  <a:tcPr marL="68580" marR="68580" marT="7620" marB="0">
                    <a:lnL>
                      <a:noFill/>
                    </a:lnL>
                    <a:lnR>
                      <a:noFill/>
                    </a:lnR>
                    <a:lnT>
                      <a:noFill/>
                    </a:lnT>
                    <a:lnB>
                      <a:noFill/>
                    </a:lnB>
                  </a:tcPr>
                </a:tc>
                <a:extLst>
                  <a:ext uri="{0D108BD9-81ED-4DB2-BD59-A6C34878D82A}">
                    <a16:rowId xmlns:a16="http://schemas.microsoft.com/office/drawing/2014/main" val="10005"/>
                  </a:ext>
                </a:extLst>
              </a:tr>
              <a:tr h="240291">
                <a:tc>
                  <a:txBody>
                    <a:bodyPr/>
                    <a:lstStyle/>
                    <a:p>
                      <a:pPr marL="0" marR="0" algn="l">
                        <a:lnSpc>
                          <a:spcPts val="1725"/>
                        </a:lnSpc>
                        <a:spcBef>
                          <a:spcPts val="0"/>
                        </a:spcBef>
                        <a:spcAft>
                          <a:spcPts val="0"/>
                        </a:spcAft>
                      </a:pPr>
                      <a:r>
                        <a:rPr lang="en-US" sz="1400" kern="1200">
                          <a:solidFill>
                            <a:srgbClr val="000000"/>
                          </a:solidFill>
                          <a:latin typeface="Calibri"/>
                          <a:ea typeface="Calibri"/>
                          <a:cs typeface="Times New Roman"/>
                        </a:rPr>
                        <a:t>7:00 </a:t>
                      </a:r>
                      <a:endParaRPr lang="en-US" sz="1400">
                        <a:latin typeface="Calibri"/>
                        <a:ea typeface="Calibri"/>
                        <a:cs typeface="Times New Roman"/>
                      </a:endParaRPr>
                    </a:p>
                  </a:txBody>
                  <a:tcPr marL="68580" marR="68580" marT="7620" marB="0">
                    <a:lnL>
                      <a:noFill/>
                    </a:lnL>
                    <a:lnR>
                      <a:noFill/>
                    </a:lnR>
                    <a:lnT>
                      <a:noFill/>
                    </a:lnT>
                    <a:lnB>
                      <a:noFill/>
                    </a:lnB>
                  </a:tcPr>
                </a:tc>
                <a:tc>
                  <a:txBody>
                    <a:bodyPr/>
                    <a:lstStyle/>
                    <a:p>
                      <a:pPr marL="0" marR="0" algn="l">
                        <a:lnSpc>
                          <a:spcPts val="1725"/>
                        </a:lnSpc>
                        <a:spcBef>
                          <a:spcPts val="0"/>
                        </a:spcBef>
                        <a:spcAft>
                          <a:spcPts val="0"/>
                        </a:spcAft>
                      </a:pPr>
                      <a:r>
                        <a:rPr lang="en-US" sz="1400" kern="1200" dirty="0">
                          <a:solidFill>
                            <a:srgbClr val="000000"/>
                          </a:solidFill>
                          <a:latin typeface="Calibri"/>
                          <a:ea typeface="Calibri"/>
                          <a:cs typeface="Times New Roman"/>
                        </a:rPr>
                        <a:t>Leadership toolbox: Sharon </a:t>
                      </a:r>
                      <a:endParaRPr lang="en-US" sz="1400" dirty="0">
                        <a:latin typeface="Calibri"/>
                        <a:ea typeface="Calibri"/>
                        <a:cs typeface="Times New Roman"/>
                      </a:endParaRPr>
                    </a:p>
                  </a:txBody>
                  <a:tcPr marL="68580" marR="68580" marT="7620" marB="0">
                    <a:lnL>
                      <a:noFill/>
                    </a:lnL>
                    <a:lnR>
                      <a:noFill/>
                    </a:lnR>
                    <a:lnT>
                      <a:noFill/>
                    </a:lnT>
                    <a:lnB>
                      <a:noFill/>
                    </a:lnB>
                  </a:tcPr>
                </a:tc>
                <a:tc>
                  <a:txBody>
                    <a:bodyPr/>
                    <a:lstStyle/>
                    <a:p>
                      <a:pPr marL="228600" marR="0" indent="-228600" algn="ctr">
                        <a:lnSpc>
                          <a:spcPts val="1725"/>
                        </a:lnSpc>
                        <a:spcBef>
                          <a:spcPts val="0"/>
                        </a:spcBef>
                        <a:spcAft>
                          <a:spcPts val="0"/>
                        </a:spcAft>
                      </a:pPr>
                      <a:r>
                        <a:rPr lang="en-US" sz="1400" kern="1200">
                          <a:solidFill>
                            <a:srgbClr val="FF0000"/>
                          </a:solidFill>
                          <a:latin typeface="Calibri"/>
                          <a:ea typeface="Calibri"/>
                          <a:cs typeface="Times New Roman"/>
                        </a:rPr>
                        <a:t>Di </a:t>
                      </a:r>
                      <a:endParaRPr lang="en-US" sz="1400">
                        <a:latin typeface="Calibri"/>
                        <a:ea typeface="Calibri"/>
                        <a:cs typeface="Times New Roman"/>
                      </a:endParaRPr>
                    </a:p>
                  </a:txBody>
                  <a:tcPr marL="68580" marR="68580" marT="7620" marB="0">
                    <a:lnL>
                      <a:noFill/>
                    </a:lnL>
                    <a:lnR>
                      <a:noFill/>
                    </a:lnR>
                    <a:lnT>
                      <a:noFill/>
                    </a:lnT>
                    <a:lnB>
                      <a:noFill/>
                    </a:lnB>
                  </a:tcPr>
                </a:tc>
                <a:extLst>
                  <a:ext uri="{0D108BD9-81ED-4DB2-BD59-A6C34878D82A}">
                    <a16:rowId xmlns:a16="http://schemas.microsoft.com/office/drawing/2014/main" val="10006"/>
                  </a:ext>
                </a:extLst>
              </a:tr>
              <a:tr h="240291">
                <a:tc>
                  <a:txBody>
                    <a:bodyPr/>
                    <a:lstStyle/>
                    <a:p>
                      <a:pPr marL="0" marR="0" algn="l">
                        <a:lnSpc>
                          <a:spcPts val="1725"/>
                        </a:lnSpc>
                        <a:spcBef>
                          <a:spcPts val="0"/>
                        </a:spcBef>
                        <a:spcAft>
                          <a:spcPts val="0"/>
                        </a:spcAft>
                      </a:pPr>
                      <a:r>
                        <a:rPr lang="en-US" sz="1400" kern="1200">
                          <a:solidFill>
                            <a:srgbClr val="000000"/>
                          </a:solidFill>
                          <a:latin typeface="Calibri"/>
                          <a:ea typeface="Calibri"/>
                          <a:cs typeface="Times New Roman"/>
                        </a:rPr>
                        <a:t>7:10 </a:t>
                      </a:r>
                      <a:endParaRPr lang="en-US" sz="1400">
                        <a:latin typeface="Calibri"/>
                        <a:ea typeface="Calibri"/>
                        <a:cs typeface="Times New Roman"/>
                      </a:endParaRPr>
                    </a:p>
                  </a:txBody>
                  <a:tcPr marL="68580" marR="68580" marT="7620" marB="0">
                    <a:lnL>
                      <a:noFill/>
                    </a:lnL>
                    <a:lnR>
                      <a:noFill/>
                    </a:lnR>
                    <a:lnT>
                      <a:noFill/>
                    </a:lnT>
                    <a:lnB>
                      <a:noFill/>
                    </a:lnB>
                  </a:tcPr>
                </a:tc>
                <a:tc>
                  <a:txBody>
                    <a:bodyPr/>
                    <a:lstStyle/>
                    <a:p>
                      <a:pPr marL="0" marR="0" algn="l">
                        <a:lnSpc>
                          <a:spcPts val="1725"/>
                        </a:lnSpc>
                        <a:spcBef>
                          <a:spcPts val="0"/>
                        </a:spcBef>
                        <a:spcAft>
                          <a:spcPts val="0"/>
                        </a:spcAft>
                      </a:pPr>
                      <a:r>
                        <a:rPr lang="en-US" sz="1400" kern="1200" dirty="0">
                          <a:solidFill>
                            <a:srgbClr val="000000"/>
                          </a:solidFill>
                          <a:latin typeface="Calibri"/>
                          <a:ea typeface="Calibri"/>
                          <a:cs typeface="Times New Roman"/>
                        </a:rPr>
                        <a:t>Meeting night: Mondays? Tuesdays? </a:t>
                      </a:r>
                      <a:endParaRPr lang="en-US" sz="1400" dirty="0">
                        <a:latin typeface="Calibri"/>
                        <a:ea typeface="Calibri"/>
                        <a:cs typeface="Times New Roman"/>
                      </a:endParaRPr>
                    </a:p>
                  </a:txBody>
                  <a:tcPr marL="68580" marR="68580" marT="7620" marB="0">
                    <a:lnL>
                      <a:noFill/>
                    </a:lnL>
                    <a:lnR>
                      <a:noFill/>
                    </a:lnR>
                    <a:lnT>
                      <a:noFill/>
                    </a:lnT>
                    <a:lnB>
                      <a:noFill/>
                    </a:lnB>
                  </a:tcPr>
                </a:tc>
                <a:tc>
                  <a:txBody>
                    <a:bodyPr/>
                    <a:lstStyle/>
                    <a:p>
                      <a:pPr marL="228600" marR="0" indent="-228600" algn="ctr">
                        <a:lnSpc>
                          <a:spcPts val="1725"/>
                        </a:lnSpc>
                        <a:spcBef>
                          <a:spcPts val="0"/>
                        </a:spcBef>
                        <a:spcAft>
                          <a:spcPts val="0"/>
                        </a:spcAft>
                      </a:pPr>
                      <a:r>
                        <a:rPr lang="en-US" sz="1400" kern="1200">
                          <a:solidFill>
                            <a:srgbClr val="FF0000"/>
                          </a:solidFill>
                          <a:latin typeface="Calibri"/>
                          <a:ea typeface="Calibri"/>
                          <a:cs typeface="Times New Roman"/>
                        </a:rPr>
                        <a:t>De </a:t>
                      </a:r>
                      <a:endParaRPr lang="en-US" sz="1400">
                        <a:latin typeface="Calibri"/>
                        <a:ea typeface="Calibri"/>
                        <a:cs typeface="Times New Roman"/>
                      </a:endParaRPr>
                    </a:p>
                  </a:txBody>
                  <a:tcPr marL="68580" marR="68580" marT="7620" marB="0">
                    <a:lnL>
                      <a:noFill/>
                    </a:lnL>
                    <a:lnR>
                      <a:noFill/>
                    </a:lnR>
                    <a:lnT>
                      <a:noFill/>
                    </a:lnT>
                    <a:lnB>
                      <a:noFill/>
                    </a:lnB>
                  </a:tcPr>
                </a:tc>
                <a:extLst>
                  <a:ext uri="{0D108BD9-81ED-4DB2-BD59-A6C34878D82A}">
                    <a16:rowId xmlns:a16="http://schemas.microsoft.com/office/drawing/2014/main" val="10007"/>
                  </a:ext>
                </a:extLst>
              </a:tr>
              <a:tr h="277623">
                <a:tc>
                  <a:txBody>
                    <a:bodyPr/>
                    <a:lstStyle/>
                    <a:p>
                      <a:pPr marL="0" marR="0" algn="l">
                        <a:lnSpc>
                          <a:spcPts val="1725"/>
                        </a:lnSpc>
                        <a:spcBef>
                          <a:spcPts val="0"/>
                        </a:spcBef>
                        <a:spcAft>
                          <a:spcPts val="0"/>
                        </a:spcAft>
                      </a:pPr>
                      <a:r>
                        <a:rPr lang="en-US" sz="1400" kern="1200">
                          <a:solidFill>
                            <a:srgbClr val="000000"/>
                          </a:solidFill>
                          <a:latin typeface="Calibri"/>
                          <a:ea typeface="Calibri"/>
                          <a:cs typeface="Times New Roman"/>
                        </a:rPr>
                        <a:t>7:15 </a:t>
                      </a:r>
                      <a:endParaRPr lang="en-US" sz="1400">
                        <a:latin typeface="Calibri"/>
                        <a:ea typeface="Calibri"/>
                        <a:cs typeface="Times New Roman"/>
                      </a:endParaRPr>
                    </a:p>
                  </a:txBody>
                  <a:tcPr marL="68580" marR="68580" marT="7620" marB="0">
                    <a:lnL>
                      <a:noFill/>
                    </a:lnL>
                    <a:lnR>
                      <a:noFill/>
                    </a:lnR>
                    <a:lnT>
                      <a:noFill/>
                    </a:lnT>
                    <a:lnB>
                      <a:noFill/>
                    </a:lnB>
                  </a:tcPr>
                </a:tc>
                <a:tc>
                  <a:txBody>
                    <a:bodyPr/>
                    <a:lstStyle/>
                    <a:p>
                      <a:pPr marL="0" marR="0" algn="l">
                        <a:lnSpc>
                          <a:spcPts val="1725"/>
                        </a:lnSpc>
                        <a:spcBef>
                          <a:spcPts val="0"/>
                        </a:spcBef>
                        <a:spcAft>
                          <a:spcPts val="0"/>
                        </a:spcAft>
                      </a:pPr>
                      <a:r>
                        <a:rPr lang="en-US" sz="1400" kern="1200" dirty="0">
                          <a:solidFill>
                            <a:srgbClr val="000000"/>
                          </a:solidFill>
                          <a:latin typeface="Calibri"/>
                          <a:ea typeface="Calibri"/>
                          <a:cs typeface="Times New Roman"/>
                        </a:rPr>
                        <a:t>Recap action items: Pat </a:t>
                      </a:r>
                      <a:endParaRPr lang="en-US" sz="1400" dirty="0">
                        <a:latin typeface="Calibri"/>
                        <a:ea typeface="Calibri"/>
                        <a:cs typeface="Times New Roman"/>
                      </a:endParaRPr>
                    </a:p>
                  </a:txBody>
                  <a:tcPr marL="68580" marR="68580" marT="7620" marB="0">
                    <a:lnL>
                      <a:noFill/>
                    </a:lnL>
                    <a:lnR>
                      <a:noFill/>
                    </a:lnR>
                    <a:lnT>
                      <a:noFill/>
                    </a:lnT>
                    <a:lnB>
                      <a:noFill/>
                    </a:lnB>
                  </a:tcPr>
                </a:tc>
                <a:tc>
                  <a:txBody>
                    <a:bodyPr/>
                    <a:lstStyle/>
                    <a:p>
                      <a:pPr algn="ctr">
                        <a:lnSpc>
                          <a:spcPct val="115000"/>
                        </a:lnSpc>
                      </a:pPr>
                      <a:endParaRPr lang="en-US" sz="1400" dirty="0">
                        <a:latin typeface="Calibri"/>
                      </a:endParaRPr>
                    </a:p>
                  </a:txBody>
                  <a:tcPr marL="68580" marR="68580" marT="7620" marB="0">
                    <a:lnL>
                      <a:noFill/>
                    </a:lnL>
                    <a:lnR>
                      <a:noFill/>
                    </a:lnR>
                    <a:lnT>
                      <a:noFill/>
                    </a:lnT>
                    <a:lnB>
                      <a:noFill/>
                    </a:lnB>
                  </a:tcPr>
                </a:tc>
                <a:extLst>
                  <a:ext uri="{0D108BD9-81ED-4DB2-BD59-A6C34878D82A}">
                    <a16:rowId xmlns:a16="http://schemas.microsoft.com/office/drawing/2014/main" val="10008"/>
                  </a:ext>
                </a:extLst>
              </a:tr>
              <a:tr h="277623">
                <a:tc>
                  <a:txBody>
                    <a:bodyPr/>
                    <a:lstStyle/>
                    <a:p>
                      <a:pPr marL="0" marR="0" algn="l">
                        <a:lnSpc>
                          <a:spcPts val="1725"/>
                        </a:lnSpc>
                        <a:spcBef>
                          <a:spcPts val="0"/>
                        </a:spcBef>
                        <a:spcAft>
                          <a:spcPts val="0"/>
                        </a:spcAft>
                      </a:pPr>
                      <a:r>
                        <a:rPr lang="en-US" sz="1400" kern="1200">
                          <a:solidFill>
                            <a:srgbClr val="000000"/>
                          </a:solidFill>
                          <a:latin typeface="Calibri"/>
                          <a:ea typeface="Calibri"/>
                          <a:cs typeface="Times New Roman"/>
                        </a:rPr>
                        <a:t>7:20 </a:t>
                      </a:r>
                      <a:endParaRPr lang="en-US" sz="1400">
                        <a:latin typeface="Calibri"/>
                        <a:ea typeface="Calibri"/>
                        <a:cs typeface="Times New Roman"/>
                      </a:endParaRPr>
                    </a:p>
                  </a:txBody>
                  <a:tcPr marL="68580" marR="68580" marT="7620" marB="0">
                    <a:lnL>
                      <a:noFill/>
                    </a:lnL>
                    <a:lnR>
                      <a:noFill/>
                    </a:lnR>
                    <a:lnT>
                      <a:noFill/>
                    </a:lnT>
                    <a:lnB>
                      <a:noFill/>
                    </a:lnB>
                  </a:tcPr>
                </a:tc>
                <a:tc>
                  <a:txBody>
                    <a:bodyPr/>
                    <a:lstStyle/>
                    <a:p>
                      <a:pPr marL="0" marR="0" algn="l">
                        <a:lnSpc>
                          <a:spcPts val="1725"/>
                        </a:lnSpc>
                        <a:spcBef>
                          <a:spcPts val="0"/>
                        </a:spcBef>
                        <a:spcAft>
                          <a:spcPts val="0"/>
                        </a:spcAft>
                      </a:pPr>
                      <a:r>
                        <a:rPr lang="en-US" sz="1400" kern="1200">
                          <a:solidFill>
                            <a:srgbClr val="000000"/>
                          </a:solidFill>
                          <a:latin typeface="Calibri"/>
                          <a:ea typeface="Calibri"/>
                          <a:cs typeface="Times New Roman"/>
                        </a:rPr>
                        <a:t>Process observation: Debbie </a:t>
                      </a:r>
                      <a:endParaRPr lang="en-US" sz="1400">
                        <a:latin typeface="Calibri"/>
                        <a:ea typeface="Calibri"/>
                        <a:cs typeface="Times New Roman"/>
                      </a:endParaRPr>
                    </a:p>
                  </a:txBody>
                  <a:tcPr marL="68580" marR="68580" marT="7620" marB="0">
                    <a:lnL>
                      <a:noFill/>
                    </a:lnL>
                    <a:lnR>
                      <a:noFill/>
                    </a:lnR>
                    <a:lnT>
                      <a:noFill/>
                    </a:lnT>
                    <a:lnB>
                      <a:noFill/>
                    </a:lnB>
                  </a:tcPr>
                </a:tc>
                <a:tc>
                  <a:txBody>
                    <a:bodyPr/>
                    <a:lstStyle/>
                    <a:p>
                      <a:pPr algn="ctr">
                        <a:lnSpc>
                          <a:spcPct val="115000"/>
                        </a:lnSpc>
                      </a:pPr>
                      <a:endParaRPr lang="en-US" sz="1400" dirty="0">
                        <a:latin typeface="Calibri"/>
                      </a:endParaRPr>
                    </a:p>
                  </a:txBody>
                  <a:tcPr marL="68580" marR="68580" marT="7620" marB="0">
                    <a:lnL>
                      <a:noFill/>
                    </a:lnL>
                    <a:lnR>
                      <a:noFill/>
                    </a:lnR>
                    <a:lnT>
                      <a:noFill/>
                    </a:lnT>
                    <a:lnB>
                      <a:noFill/>
                    </a:lnB>
                  </a:tcPr>
                </a:tc>
                <a:extLst>
                  <a:ext uri="{0D108BD9-81ED-4DB2-BD59-A6C34878D82A}">
                    <a16:rowId xmlns:a16="http://schemas.microsoft.com/office/drawing/2014/main" val="10009"/>
                  </a:ext>
                </a:extLst>
              </a:tr>
              <a:tr h="277623">
                <a:tc>
                  <a:txBody>
                    <a:bodyPr/>
                    <a:lstStyle/>
                    <a:p>
                      <a:pPr marL="0" marR="0" algn="l">
                        <a:lnSpc>
                          <a:spcPts val="1725"/>
                        </a:lnSpc>
                        <a:spcBef>
                          <a:spcPts val="0"/>
                        </a:spcBef>
                        <a:spcAft>
                          <a:spcPts val="0"/>
                        </a:spcAft>
                      </a:pPr>
                      <a:r>
                        <a:rPr lang="en-US" sz="1400" kern="1200" dirty="0">
                          <a:solidFill>
                            <a:srgbClr val="000000"/>
                          </a:solidFill>
                          <a:latin typeface="Calibri"/>
                          <a:ea typeface="Calibri"/>
                          <a:cs typeface="Times New Roman"/>
                        </a:rPr>
                        <a:t>7:25 </a:t>
                      </a:r>
                      <a:endParaRPr lang="en-US" sz="1400" dirty="0">
                        <a:latin typeface="Calibri"/>
                        <a:ea typeface="Calibri"/>
                        <a:cs typeface="Times New Roman"/>
                      </a:endParaRPr>
                    </a:p>
                  </a:txBody>
                  <a:tcPr marL="68580" marR="68580" marT="7620" marB="0">
                    <a:lnL>
                      <a:noFill/>
                    </a:lnL>
                    <a:lnR>
                      <a:noFill/>
                    </a:lnR>
                    <a:lnT>
                      <a:noFill/>
                    </a:lnT>
                    <a:lnB>
                      <a:noFill/>
                    </a:lnB>
                  </a:tcPr>
                </a:tc>
                <a:tc>
                  <a:txBody>
                    <a:bodyPr/>
                    <a:lstStyle/>
                    <a:p>
                      <a:pPr marL="0" marR="0" algn="l">
                        <a:lnSpc>
                          <a:spcPts val="1725"/>
                        </a:lnSpc>
                        <a:spcBef>
                          <a:spcPts val="0"/>
                        </a:spcBef>
                        <a:spcAft>
                          <a:spcPts val="0"/>
                        </a:spcAft>
                      </a:pPr>
                      <a:r>
                        <a:rPr lang="en-US" sz="1400" kern="1200" dirty="0">
                          <a:solidFill>
                            <a:srgbClr val="000000"/>
                          </a:solidFill>
                          <a:latin typeface="Calibri"/>
                          <a:ea typeface="Calibri"/>
                          <a:cs typeface="Times New Roman"/>
                        </a:rPr>
                        <a:t>Adjourn </a:t>
                      </a:r>
                      <a:endParaRPr lang="en-US" sz="1400" dirty="0">
                        <a:latin typeface="Calibri"/>
                        <a:ea typeface="Calibri"/>
                        <a:cs typeface="Times New Roman"/>
                      </a:endParaRPr>
                    </a:p>
                  </a:txBody>
                  <a:tcPr marL="68580" marR="68580" marT="7620" marB="0">
                    <a:lnL>
                      <a:noFill/>
                    </a:lnL>
                    <a:lnR>
                      <a:noFill/>
                    </a:lnR>
                    <a:lnT>
                      <a:noFill/>
                    </a:lnT>
                    <a:lnB>
                      <a:noFill/>
                    </a:lnB>
                  </a:tcPr>
                </a:tc>
                <a:tc>
                  <a:txBody>
                    <a:bodyPr/>
                    <a:lstStyle/>
                    <a:p>
                      <a:pPr algn="ctr">
                        <a:lnSpc>
                          <a:spcPct val="115000"/>
                        </a:lnSpc>
                      </a:pPr>
                      <a:endParaRPr lang="en-US" sz="1400" dirty="0">
                        <a:latin typeface="Calibri"/>
                      </a:endParaRPr>
                    </a:p>
                  </a:txBody>
                  <a:tcPr marL="68580" marR="68580" marT="7620" marB="0">
                    <a:lnL>
                      <a:noFill/>
                    </a:lnL>
                    <a:lnR>
                      <a:noFill/>
                    </a:lnR>
                    <a:lnT>
                      <a:noFill/>
                    </a:lnT>
                    <a:lnB>
                      <a:noFill/>
                    </a:lnB>
                  </a:tcPr>
                </a:tc>
                <a:extLst>
                  <a:ext uri="{0D108BD9-81ED-4DB2-BD59-A6C34878D82A}">
                    <a16:rowId xmlns:a16="http://schemas.microsoft.com/office/drawing/2014/main" val="10010"/>
                  </a:ext>
                </a:extLst>
              </a:tr>
            </a:tbl>
          </a:graphicData>
        </a:graphic>
      </p:graphicFrame>
      <p:sp>
        <p:nvSpPr>
          <p:cNvPr id="45057" name="Rectangle 1"/>
          <p:cNvSpPr>
            <a:spLocks noChangeArrowheads="1"/>
          </p:cNvSpPr>
          <p:nvPr/>
        </p:nvSpPr>
        <p:spPr bwMode="auto">
          <a:xfrm>
            <a:off x="1066800" y="560672"/>
            <a:ext cx="72390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LEADERSHIP DEVELOPMENT COMMITTEE</a:t>
            </a:r>
            <a:endParaRPr kumimoji="0" lang="en-US" sz="1400" b="0" i="0" u="none" strike="noStrike" cap="none" normalizeH="0" baseline="0" dirty="0">
              <a:ln>
                <a:noFill/>
              </a:ln>
              <a:solidFill>
                <a:schemeClr val="tx1"/>
              </a:solidFill>
              <a:effectLst/>
              <a:latin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NOVEMBER 21, 2017</a:t>
            </a:r>
            <a:endParaRPr kumimoji="0" lang="en-US" sz="1400" b="0" i="0" u="none" strike="noStrike" cap="none" normalizeH="0" baseline="0" dirty="0">
              <a:ln>
                <a:noFill/>
              </a:ln>
              <a:solidFill>
                <a:schemeClr val="tx1"/>
              </a:solidFill>
              <a:effectLst/>
              <a:latin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CLASSROOM A AND ZOOM</a:t>
            </a:r>
            <a:endParaRPr kumimoji="0" lang="en-US" sz="1400" b="0" i="0" u="none" strike="noStrike" cap="none" normalizeH="0" baseline="0" dirty="0">
              <a:ln>
                <a:noFill/>
              </a:ln>
              <a:solidFill>
                <a:schemeClr val="tx1"/>
              </a:solidFill>
              <a:effectLst/>
              <a:latin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AGENDA</a:t>
            </a:r>
            <a:endParaRPr kumimoji="0" lang="en-US" sz="1400" b="0" i="0" u="none" strike="noStrike" cap="none" normalizeH="0" baseline="0" dirty="0">
              <a:ln>
                <a:noFill/>
              </a:ln>
              <a:solidFill>
                <a:schemeClr val="tx1"/>
              </a:solidFill>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Time</a:t>
            </a:r>
            <a:r>
              <a:rPr kumimoji="0" lang="en-US" sz="1400" b="0" i="0" u="none" strike="noStrike" cap="none" normalizeH="0" dirty="0">
                <a:ln>
                  <a:noFill/>
                </a:ln>
                <a:solidFill>
                  <a:schemeClr val="tx1"/>
                </a:solidFill>
                <a:effectLst/>
                <a:latin typeface="Calibri" pitchFamily="34" charset="0"/>
                <a:ea typeface="Calibri" pitchFamily="34" charset="0"/>
                <a:cs typeface="Times New Roman" pitchFamily="18" charset="0"/>
              </a:rPr>
              <a:t> </a:t>
            </a:r>
            <a:r>
              <a:rPr kumimoji="0" 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Keeper/Process Observer:  Debbie			Notes: Sharon</a:t>
            </a:r>
            <a:endParaRPr kumimoji="0" lang="en-US" sz="1400" b="0" i="0" u="none" strike="noStrike" cap="none" normalizeH="0" baseline="0" dirty="0">
              <a:ln>
                <a:noFill/>
              </a:ln>
              <a:solidFill>
                <a:schemeClr val="tx1"/>
              </a:solidFill>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n-US" sz="1400" b="0" i="0" u="none" strike="noStrike" cap="none" normalizeH="0" baseline="0" dirty="0">
              <a:ln>
                <a:noFill/>
              </a:ln>
              <a:solidFill>
                <a:schemeClr val="tx1"/>
              </a:solidFill>
              <a:effectLst/>
              <a:latin typeface="Calibri" pitchFamily="34" charset="0"/>
              <a:cs typeface="Arial"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12225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Meetings</a:t>
            </a:r>
          </a:p>
        </p:txBody>
      </p:sp>
      <p:sp>
        <p:nvSpPr>
          <p:cNvPr id="3" name="Content Placeholder 2"/>
          <p:cNvSpPr>
            <a:spLocks noGrp="1"/>
          </p:cNvSpPr>
          <p:nvPr>
            <p:ph sz="quarter" idx="1"/>
          </p:nvPr>
        </p:nvSpPr>
        <p:spPr/>
        <p:txBody>
          <a:bodyPr/>
          <a:lstStyle/>
          <a:p>
            <a:r>
              <a:rPr lang="en-US" dirty="0"/>
              <a:t>Covenants</a:t>
            </a:r>
          </a:p>
          <a:p>
            <a:r>
              <a:rPr lang="en-US" dirty="0"/>
              <a:t>Agendas</a:t>
            </a:r>
          </a:p>
          <a:p>
            <a:r>
              <a:rPr lang="en-US" dirty="0"/>
              <a:t>Notes</a:t>
            </a:r>
          </a:p>
          <a:p>
            <a:r>
              <a:rPr lang="en-US" dirty="0">
                <a:solidFill>
                  <a:schemeClr val="bg2"/>
                </a:solidFill>
              </a:rPr>
              <a:t>Hearing all viewpoints</a:t>
            </a:r>
          </a:p>
          <a:p>
            <a:r>
              <a:rPr lang="en-US" dirty="0">
                <a:solidFill>
                  <a:schemeClr val="bg2"/>
                </a:solidFill>
              </a:rPr>
              <a:t>Decision making</a:t>
            </a:r>
          </a:p>
          <a:p>
            <a:r>
              <a:rPr lang="en-US" dirty="0">
                <a:solidFill>
                  <a:schemeClr val="bg2"/>
                </a:solidFill>
              </a:rPr>
              <a:t>Delegating</a:t>
            </a:r>
          </a:p>
          <a:p>
            <a:r>
              <a:rPr lang="en-US" dirty="0">
                <a:solidFill>
                  <a:schemeClr val="bg2"/>
                </a:solidFill>
              </a:rPr>
              <a:t>Process observation</a:t>
            </a:r>
          </a:p>
        </p:txBody>
      </p:sp>
      <p:sp>
        <p:nvSpPr>
          <p:cNvPr id="4" name="Slide Number Placeholder 3"/>
          <p:cNvSpPr>
            <a:spLocks noGrp="1"/>
          </p:cNvSpPr>
          <p:nvPr>
            <p:ph type="sldNum" sz="quarter" idx="15"/>
          </p:nvPr>
        </p:nvSpPr>
        <p:spPr/>
        <p:txBody>
          <a:bodyPr/>
          <a:lstStyle/>
          <a:p>
            <a:fld id="{AB7E2DD1-ACE4-42AE-8F91-B72404D51EC4}" type="slidenum">
              <a:rPr lang="en-US" smtClean="0"/>
              <a:pPr/>
              <a:t>24</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advTm="742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bldLst>
      <p:bldP spid="3"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	</a:t>
            </a:r>
          </a:p>
        </p:txBody>
      </p:sp>
      <p:sp>
        <p:nvSpPr>
          <p:cNvPr id="3" name="Content Placeholder 2"/>
          <p:cNvSpPr>
            <a:spLocks noGrp="1"/>
          </p:cNvSpPr>
          <p:nvPr>
            <p:ph sz="quarter" idx="1"/>
          </p:nvPr>
        </p:nvSpPr>
        <p:spPr/>
        <p:txBody>
          <a:bodyPr/>
          <a:lstStyle/>
          <a:p>
            <a:r>
              <a:rPr lang="en-US" dirty="0"/>
              <a:t>Designated note taker—not the leader</a:t>
            </a:r>
          </a:p>
          <a:p>
            <a:r>
              <a:rPr lang="en-US" dirty="0"/>
              <a:t>During the meeting—flipcharts are great</a:t>
            </a:r>
          </a:p>
          <a:p>
            <a:pPr lvl="1"/>
            <a:r>
              <a:rPr lang="en-US" dirty="0"/>
              <a:t>Allow all to both see and hear</a:t>
            </a:r>
          </a:p>
          <a:p>
            <a:pPr lvl="1"/>
            <a:r>
              <a:rPr lang="en-US" dirty="0"/>
              <a:t>Help keep conversation on topic</a:t>
            </a:r>
          </a:p>
          <a:p>
            <a:pPr lvl="1"/>
            <a:r>
              <a:rPr lang="en-US" dirty="0"/>
              <a:t>Reduce repetition</a:t>
            </a:r>
          </a:p>
          <a:p>
            <a:r>
              <a:rPr lang="en-US" dirty="0"/>
              <a:t>After the meeting</a:t>
            </a:r>
          </a:p>
          <a:p>
            <a:pPr lvl="1"/>
            <a:r>
              <a:rPr lang="en-US" dirty="0"/>
              <a:t>Distribute within the week</a:t>
            </a:r>
          </a:p>
          <a:p>
            <a:pPr lvl="1"/>
            <a:r>
              <a:rPr lang="en-US" dirty="0"/>
              <a:t>Include all action items and person responsible</a:t>
            </a:r>
          </a:p>
          <a:p>
            <a:pPr lvl="1"/>
            <a:r>
              <a:rPr lang="en-US" dirty="0"/>
              <a:t>Include action items in body of email</a:t>
            </a:r>
          </a:p>
        </p:txBody>
      </p:sp>
      <p:sp>
        <p:nvSpPr>
          <p:cNvPr id="4" name="Slide Number Placeholder 3"/>
          <p:cNvSpPr>
            <a:spLocks noGrp="1"/>
          </p:cNvSpPr>
          <p:nvPr>
            <p:ph type="sldNum" sz="quarter" idx="15"/>
          </p:nvPr>
        </p:nvSpPr>
        <p:spPr/>
        <p:txBody>
          <a:bodyPr/>
          <a:lstStyle/>
          <a:p>
            <a:fld id="{AB7E2DD1-ACE4-42AE-8F91-B72404D51EC4}" type="slidenum">
              <a:rPr lang="en-US" smtClean="0"/>
              <a:pPr/>
              <a:t>25</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advTm="8906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20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20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2000"/>
                                        <p:tgtEl>
                                          <p:spTgt spid="3">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Meetings</a:t>
            </a:r>
          </a:p>
        </p:txBody>
      </p:sp>
      <p:sp>
        <p:nvSpPr>
          <p:cNvPr id="3" name="Content Placeholder 2"/>
          <p:cNvSpPr>
            <a:spLocks noGrp="1"/>
          </p:cNvSpPr>
          <p:nvPr>
            <p:ph sz="quarter" idx="1"/>
          </p:nvPr>
        </p:nvSpPr>
        <p:spPr/>
        <p:txBody>
          <a:bodyPr/>
          <a:lstStyle/>
          <a:p>
            <a:r>
              <a:rPr lang="en-US" dirty="0"/>
              <a:t>Covenants</a:t>
            </a:r>
          </a:p>
          <a:p>
            <a:r>
              <a:rPr lang="en-US" dirty="0"/>
              <a:t>Agendas</a:t>
            </a:r>
          </a:p>
          <a:p>
            <a:r>
              <a:rPr lang="en-US" dirty="0"/>
              <a:t>Notes</a:t>
            </a:r>
          </a:p>
          <a:p>
            <a:r>
              <a:rPr lang="en-US" dirty="0"/>
              <a:t>Hearing all viewpoints</a:t>
            </a:r>
          </a:p>
          <a:p>
            <a:r>
              <a:rPr lang="en-US" dirty="0">
                <a:solidFill>
                  <a:schemeClr val="bg2"/>
                </a:solidFill>
              </a:rPr>
              <a:t>Decision making</a:t>
            </a:r>
          </a:p>
          <a:p>
            <a:r>
              <a:rPr lang="en-US" dirty="0">
                <a:solidFill>
                  <a:schemeClr val="bg2"/>
                </a:solidFill>
              </a:rPr>
              <a:t>Delegating</a:t>
            </a:r>
          </a:p>
          <a:p>
            <a:r>
              <a:rPr lang="en-US" dirty="0">
                <a:solidFill>
                  <a:schemeClr val="bg2"/>
                </a:solidFill>
              </a:rPr>
              <a:t>Process observation</a:t>
            </a:r>
          </a:p>
        </p:txBody>
      </p:sp>
      <p:sp>
        <p:nvSpPr>
          <p:cNvPr id="4" name="Slide Number Placeholder 3"/>
          <p:cNvSpPr>
            <a:spLocks noGrp="1"/>
          </p:cNvSpPr>
          <p:nvPr>
            <p:ph type="sldNum" sz="quarter" idx="15"/>
          </p:nvPr>
        </p:nvSpPr>
        <p:spPr/>
        <p:txBody>
          <a:bodyPr/>
          <a:lstStyle/>
          <a:p>
            <a:fld id="{AB7E2DD1-ACE4-42AE-8F91-B72404D51EC4}" type="slidenum">
              <a:rPr lang="en-US" smtClean="0"/>
              <a:pPr/>
              <a:t>26</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advTm="91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bldLst>
      <p:bldP spid="3"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Hearing all Viewpoints</a:t>
            </a:r>
          </a:p>
        </p:txBody>
      </p:sp>
      <p:sp>
        <p:nvSpPr>
          <p:cNvPr id="3" name="Content Placeholder 2"/>
          <p:cNvSpPr>
            <a:spLocks noGrp="1"/>
          </p:cNvSpPr>
          <p:nvPr>
            <p:ph sz="quarter" idx="1"/>
          </p:nvPr>
        </p:nvSpPr>
        <p:spPr/>
        <p:txBody>
          <a:bodyPr/>
          <a:lstStyle/>
          <a:p>
            <a:r>
              <a:rPr lang="en-US" dirty="0"/>
              <a:t>Don’t rush to a conclusion</a:t>
            </a:r>
          </a:p>
          <a:p>
            <a:r>
              <a:rPr lang="en-US" dirty="0"/>
              <a:t>Invite all to talk</a:t>
            </a:r>
          </a:p>
          <a:p>
            <a:r>
              <a:rPr lang="en-US" dirty="0"/>
              <a:t>Use a flip chart</a:t>
            </a:r>
          </a:p>
          <a:p>
            <a:r>
              <a:rPr lang="en-US" dirty="0"/>
              <a:t>Model respect for ideas and viewpoints</a:t>
            </a:r>
          </a:p>
          <a:p>
            <a:endParaRPr lang="en-US" dirty="0"/>
          </a:p>
        </p:txBody>
      </p:sp>
      <p:sp>
        <p:nvSpPr>
          <p:cNvPr id="4" name="Slide Number Placeholder 3"/>
          <p:cNvSpPr>
            <a:spLocks noGrp="1"/>
          </p:cNvSpPr>
          <p:nvPr>
            <p:ph type="sldNum" sz="quarter" idx="15"/>
          </p:nvPr>
        </p:nvSpPr>
        <p:spPr/>
        <p:txBody>
          <a:bodyPr/>
          <a:lstStyle/>
          <a:p>
            <a:fld id="{AB7E2DD1-ACE4-42AE-8F91-B72404D51EC4}" type="slidenum">
              <a:rPr lang="en-US" smtClean="0"/>
              <a:pPr/>
              <a:t>27</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941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Meetings</a:t>
            </a:r>
          </a:p>
        </p:txBody>
      </p:sp>
      <p:sp>
        <p:nvSpPr>
          <p:cNvPr id="3" name="Content Placeholder 2"/>
          <p:cNvSpPr>
            <a:spLocks noGrp="1"/>
          </p:cNvSpPr>
          <p:nvPr>
            <p:ph sz="quarter" idx="1"/>
          </p:nvPr>
        </p:nvSpPr>
        <p:spPr/>
        <p:txBody>
          <a:bodyPr/>
          <a:lstStyle/>
          <a:p>
            <a:r>
              <a:rPr lang="en-US" dirty="0"/>
              <a:t>Covenants</a:t>
            </a:r>
          </a:p>
          <a:p>
            <a:r>
              <a:rPr lang="en-US" dirty="0"/>
              <a:t>Agendas</a:t>
            </a:r>
          </a:p>
          <a:p>
            <a:r>
              <a:rPr lang="en-US" dirty="0"/>
              <a:t>Notes</a:t>
            </a:r>
          </a:p>
          <a:p>
            <a:r>
              <a:rPr lang="en-US" dirty="0"/>
              <a:t>Hearing all viewpoints</a:t>
            </a:r>
          </a:p>
          <a:p>
            <a:r>
              <a:rPr lang="en-US" dirty="0"/>
              <a:t>Decision making</a:t>
            </a:r>
          </a:p>
          <a:p>
            <a:r>
              <a:rPr lang="en-US" dirty="0">
                <a:solidFill>
                  <a:schemeClr val="bg2"/>
                </a:solidFill>
              </a:rPr>
              <a:t>Delegating</a:t>
            </a:r>
          </a:p>
          <a:p>
            <a:r>
              <a:rPr lang="en-US" dirty="0">
                <a:solidFill>
                  <a:schemeClr val="bg2"/>
                </a:solidFill>
              </a:rPr>
              <a:t>Process observation</a:t>
            </a:r>
          </a:p>
        </p:txBody>
      </p:sp>
      <p:sp>
        <p:nvSpPr>
          <p:cNvPr id="4" name="Slide Number Placeholder 3"/>
          <p:cNvSpPr>
            <a:spLocks noGrp="1"/>
          </p:cNvSpPr>
          <p:nvPr>
            <p:ph type="sldNum" sz="quarter" idx="15"/>
          </p:nvPr>
        </p:nvSpPr>
        <p:spPr/>
        <p:txBody>
          <a:bodyPr/>
          <a:lstStyle/>
          <a:p>
            <a:fld id="{AB7E2DD1-ACE4-42AE-8F91-B72404D51EC4}" type="slidenum">
              <a:rPr lang="en-US" smtClean="0"/>
              <a:pPr/>
              <a:t>28</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advTm="1666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bldLst>
      <p:bldP spid="3"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Decisions</a:t>
            </a:r>
          </a:p>
        </p:txBody>
      </p:sp>
      <p:sp>
        <p:nvSpPr>
          <p:cNvPr id="3" name="Content Placeholder 2"/>
          <p:cNvSpPr>
            <a:spLocks noGrp="1"/>
          </p:cNvSpPr>
          <p:nvPr>
            <p:ph sz="quarter" idx="1"/>
          </p:nvPr>
        </p:nvSpPr>
        <p:spPr/>
        <p:txBody>
          <a:bodyPr/>
          <a:lstStyle/>
          <a:p>
            <a:r>
              <a:rPr lang="en-US" dirty="0"/>
              <a:t>Consensus: All are heard</a:t>
            </a:r>
          </a:p>
          <a:p>
            <a:r>
              <a:rPr lang="en-US" dirty="0"/>
              <a:t>Single vote/Multiple votes/weighted votes</a:t>
            </a:r>
          </a:p>
        </p:txBody>
      </p:sp>
      <p:sp>
        <p:nvSpPr>
          <p:cNvPr id="4" name="Slide Number Placeholder 3"/>
          <p:cNvSpPr>
            <a:spLocks noGrp="1"/>
          </p:cNvSpPr>
          <p:nvPr>
            <p:ph type="sldNum" sz="quarter" idx="15"/>
          </p:nvPr>
        </p:nvSpPr>
        <p:spPr/>
        <p:txBody>
          <a:bodyPr/>
          <a:lstStyle/>
          <a:p>
            <a:fld id="{AB7E2DD1-ACE4-42AE-8F91-B72404D51EC4}" type="slidenum">
              <a:rPr lang="en-US" smtClean="0"/>
              <a:pPr/>
              <a:t>29</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advTm="4589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Shared Ministry?</a:t>
            </a:r>
          </a:p>
        </p:txBody>
      </p:sp>
      <p:sp>
        <p:nvSpPr>
          <p:cNvPr id="3" name="Content Placeholder 2"/>
          <p:cNvSpPr>
            <a:spLocks noGrp="1"/>
          </p:cNvSpPr>
          <p:nvPr>
            <p:ph sz="quarter" idx="1"/>
          </p:nvPr>
        </p:nvSpPr>
        <p:spPr/>
        <p:txBody>
          <a:bodyPr/>
          <a:lstStyle/>
          <a:p>
            <a:r>
              <a:rPr lang="en-US" dirty="0"/>
              <a:t>Partnership between staff, volunteers</a:t>
            </a:r>
          </a:p>
          <a:p>
            <a:r>
              <a:rPr lang="en-US" dirty="0"/>
              <a:t>We operate with paid and volunteer staff</a:t>
            </a:r>
          </a:p>
          <a:p>
            <a:r>
              <a:rPr lang="en-US" dirty="0"/>
              <a:t>Who’s accountable?</a:t>
            </a:r>
          </a:p>
        </p:txBody>
      </p:sp>
      <p:sp>
        <p:nvSpPr>
          <p:cNvPr id="4" name="Slide Number Placeholder 3"/>
          <p:cNvSpPr>
            <a:spLocks noGrp="1"/>
          </p:cNvSpPr>
          <p:nvPr>
            <p:ph type="sldNum" sz="quarter" idx="15"/>
          </p:nvPr>
        </p:nvSpPr>
        <p:spPr/>
        <p:txBody>
          <a:bodyPr/>
          <a:lstStyle/>
          <a:p>
            <a:fld id="{AB7E2DD1-ACE4-42AE-8F91-B72404D51EC4}" type="slidenum">
              <a:rPr lang="en-US" smtClean="0"/>
              <a:pPr/>
              <a:t>3</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8469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Meetings</a:t>
            </a:r>
          </a:p>
        </p:txBody>
      </p:sp>
      <p:sp>
        <p:nvSpPr>
          <p:cNvPr id="3" name="Content Placeholder 2"/>
          <p:cNvSpPr>
            <a:spLocks noGrp="1"/>
          </p:cNvSpPr>
          <p:nvPr>
            <p:ph sz="quarter" idx="1"/>
          </p:nvPr>
        </p:nvSpPr>
        <p:spPr/>
        <p:txBody>
          <a:bodyPr/>
          <a:lstStyle/>
          <a:p>
            <a:r>
              <a:rPr lang="en-US" dirty="0"/>
              <a:t>Covenants</a:t>
            </a:r>
          </a:p>
          <a:p>
            <a:r>
              <a:rPr lang="en-US" dirty="0"/>
              <a:t>Agendas</a:t>
            </a:r>
          </a:p>
          <a:p>
            <a:r>
              <a:rPr lang="en-US" dirty="0"/>
              <a:t>Notes</a:t>
            </a:r>
          </a:p>
          <a:p>
            <a:r>
              <a:rPr lang="en-US" dirty="0"/>
              <a:t>Hearing all viewpoints</a:t>
            </a:r>
          </a:p>
          <a:p>
            <a:r>
              <a:rPr lang="en-US" dirty="0"/>
              <a:t>Decision making</a:t>
            </a:r>
          </a:p>
          <a:p>
            <a:r>
              <a:rPr lang="en-US" dirty="0"/>
              <a:t>Delegating</a:t>
            </a:r>
          </a:p>
          <a:p>
            <a:r>
              <a:rPr lang="en-US" dirty="0">
                <a:solidFill>
                  <a:schemeClr val="bg2"/>
                </a:solidFill>
              </a:rPr>
              <a:t>Process observation</a:t>
            </a:r>
          </a:p>
        </p:txBody>
      </p:sp>
      <p:sp>
        <p:nvSpPr>
          <p:cNvPr id="4" name="Slide Number Placeholder 3"/>
          <p:cNvSpPr>
            <a:spLocks noGrp="1"/>
          </p:cNvSpPr>
          <p:nvPr>
            <p:ph type="sldNum" sz="quarter" idx="15"/>
          </p:nvPr>
        </p:nvSpPr>
        <p:spPr/>
        <p:txBody>
          <a:bodyPr/>
          <a:lstStyle/>
          <a:p>
            <a:fld id="{AB7E2DD1-ACE4-42AE-8F91-B72404D51EC4}" type="slidenum">
              <a:rPr lang="en-US" smtClean="0"/>
              <a:pPr/>
              <a:t>30</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advTm="1495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bldLst>
      <p:bldP spid="3"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Delegating</a:t>
            </a:r>
          </a:p>
        </p:txBody>
      </p:sp>
      <p:sp>
        <p:nvSpPr>
          <p:cNvPr id="6" name="Content Placeholder 5"/>
          <p:cNvSpPr>
            <a:spLocks noGrp="1"/>
          </p:cNvSpPr>
          <p:nvPr>
            <p:ph sz="quarter" idx="1"/>
          </p:nvPr>
        </p:nvSpPr>
        <p:spPr/>
        <p:txBody>
          <a:bodyPr/>
          <a:lstStyle/>
          <a:p>
            <a:r>
              <a:rPr lang="en-US" dirty="0"/>
              <a:t>Elements of the meeting</a:t>
            </a:r>
          </a:p>
          <a:p>
            <a:r>
              <a:rPr lang="en-US"/>
              <a:t>Tasks </a:t>
            </a:r>
            <a:r>
              <a:rPr lang="en-US" dirty="0"/>
              <a:t>between meetings</a:t>
            </a:r>
          </a:p>
          <a:p>
            <a:r>
              <a:rPr lang="en-US" dirty="0"/>
              <a:t>Project leading</a:t>
            </a:r>
          </a:p>
        </p:txBody>
      </p:sp>
      <p:sp>
        <p:nvSpPr>
          <p:cNvPr id="2" name="Slide Number Placeholder 1"/>
          <p:cNvSpPr>
            <a:spLocks noGrp="1"/>
          </p:cNvSpPr>
          <p:nvPr>
            <p:ph type="sldNum" sz="quarter" idx="15"/>
          </p:nvPr>
        </p:nvSpPr>
        <p:spPr/>
        <p:txBody>
          <a:bodyPr/>
          <a:lstStyle/>
          <a:p>
            <a:fld id="{AB7E2DD1-ACE4-42AE-8F91-B72404D51EC4}" type="slidenum">
              <a:rPr lang="en-US" smtClean="0"/>
              <a:pPr/>
              <a:t>31</a:t>
            </a:fld>
            <a:endParaRPr lang="en-US"/>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advTm="3269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2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Meetings</a:t>
            </a:r>
          </a:p>
        </p:txBody>
      </p:sp>
      <p:sp>
        <p:nvSpPr>
          <p:cNvPr id="3" name="Content Placeholder 2"/>
          <p:cNvSpPr>
            <a:spLocks noGrp="1"/>
          </p:cNvSpPr>
          <p:nvPr>
            <p:ph sz="quarter" idx="1"/>
          </p:nvPr>
        </p:nvSpPr>
        <p:spPr/>
        <p:txBody>
          <a:bodyPr/>
          <a:lstStyle/>
          <a:p>
            <a:r>
              <a:rPr lang="en-US" dirty="0"/>
              <a:t>Covenants</a:t>
            </a:r>
          </a:p>
          <a:p>
            <a:r>
              <a:rPr lang="en-US" dirty="0"/>
              <a:t>Agendas</a:t>
            </a:r>
          </a:p>
          <a:p>
            <a:r>
              <a:rPr lang="en-US" dirty="0"/>
              <a:t>Notes</a:t>
            </a:r>
          </a:p>
          <a:p>
            <a:r>
              <a:rPr lang="en-US" dirty="0"/>
              <a:t>Hearing all viewpoints</a:t>
            </a:r>
          </a:p>
          <a:p>
            <a:r>
              <a:rPr lang="en-US" dirty="0"/>
              <a:t>Decision making</a:t>
            </a:r>
          </a:p>
          <a:p>
            <a:r>
              <a:rPr lang="en-US" dirty="0"/>
              <a:t>Delegating</a:t>
            </a:r>
          </a:p>
          <a:p>
            <a:r>
              <a:rPr lang="en-US" dirty="0"/>
              <a:t>Process observation</a:t>
            </a:r>
          </a:p>
        </p:txBody>
      </p:sp>
      <p:sp>
        <p:nvSpPr>
          <p:cNvPr id="4" name="Slide Number Placeholder 3"/>
          <p:cNvSpPr>
            <a:spLocks noGrp="1"/>
          </p:cNvSpPr>
          <p:nvPr>
            <p:ph type="sldNum" sz="quarter" idx="15"/>
          </p:nvPr>
        </p:nvSpPr>
        <p:spPr/>
        <p:txBody>
          <a:bodyPr/>
          <a:lstStyle/>
          <a:p>
            <a:fld id="{AB7E2DD1-ACE4-42AE-8F91-B72404D51EC4}" type="slidenum">
              <a:rPr lang="en-US" smtClean="0"/>
              <a:pPr/>
              <a:t>32</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advTm="2742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bldLst>
      <p:bldP spid="3"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Process Observation Form</a:t>
            </a:r>
          </a:p>
        </p:txBody>
      </p:sp>
      <p:sp>
        <p:nvSpPr>
          <p:cNvPr id="3" name="Content Placeholder 2"/>
          <p:cNvSpPr>
            <a:spLocks noGrp="1"/>
          </p:cNvSpPr>
          <p:nvPr>
            <p:ph sz="quarter" idx="1"/>
          </p:nvPr>
        </p:nvSpPr>
        <p:spPr/>
        <p:txBody>
          <a:bodyPr>
            <a:normAutofit fontScale="77500" lnSpcReduction="20000"/>
          </a:bodyPr>
          <a:lstStyle/>
          <a:p>
            <a:pPr>
              <a:buNone/>
            </a:pPr>
            <a:endParaRPr lang="en-US" dirty="0"/>
          </a:p>
          <a:p>
            <a:pPr lvl="0"/>
            <a:r>
              <a:rPr lang="en-US" dirty="0"/>
              <a:t>Did the meeting start on time; were all participants there on time?</a:t>
            </a:r>
          </a:p>
          <a:p>
            <a:pPr lvl="0"/>
            <a:r>
              <a:rPr lang="en-US" dirty="0"/>
              <a:t> Was the agenda followed? Did the group avoid getting off track?</a:t>
            </a:r>
          </a:p>
          <a:p>
            <a:pPr lvl="0"/>
            <a:r>
              <a:rPr lang="en-US" dirty="0"/>
              <a:t>Was there mechanism for tracking on last meeting's actions?</a:t>
            </a:r>
          </a:p>
          <a:p>
            <a:pPr lvl="0"/>
            <a:r>
              <a:rPr lang="en-US" dirty="0"/>
              <a:t>Did everyone participate? Did anyone dominate the conversation? Were quieter ones drawn into the conversation?</a:t>
            </a:r>
          </a:p>
          <a:p>
            <a:pPr lvl="0"/>
            <a:r>
              <a:rPr lang="en-US" dirty="0"/>
              <a:t>Did participants avoid interrupting one another? Was side-talking minimal?</a:t>
            </a:r>
          </a:p>
          <a:p>
            <a:pPr lvl="0"/>
            <a:r>
              <a:rPr lang="en-US" dirty="0"/>
              <a:t>If there were disagreements, were they handled respectfully? Were people encouraged to present dissenting views?</a:t>
            </a:r>
          </a:p>
          <a:p>
            <a:pPr lvl="0"/>
            <a:r>
              <a:rPr lang="en-US" dirty="0"/>
              <a:t>Was there a clear process for making decisions?  Once decisions were made, was responsibility for further action clarified and assigned?</a:t>
            </a:r>
          </a:p>
          <a:p>
            <a:pPr lvl="0"/>
            <a:r>
              <a:rPr lang="en-US" dirty="0"/>
              <a:t>Was there room for fellowship and good humor?</a:t>
            </a:r>
          </a:p>
          <a:p>
            <a:pPr lvl="0"/>
            <a:r>
              <a:rPr lang="en-US" dirty="0"/>
              <a:t>(What other elements of your covenant should be included?)</a:t>
            </a:r>
          </a:p>
          <a:p>
            <a:endParaRPr lang="en-US" dirty="0"/>
          </a:p>
        </p:txBody>
      </p:sp>
      <p:sp>
        <p:nvSpPr>
          <p:cNvPr id="4" name="Slide Number Placeholder 3"/>
          <p:cNvSpPr>
            <a:spLocks noGrp="1"/>
          </p:cNvSpPr>
          <p:nvPr>
            <p:ph type="sldNum" sz="quarter" idx="15"/>
          </p:nvPr>
        </p:nvSpPr>
        <p:spPr/>
        <p:txBody>
          <a:bodyPr/>
          <a:lstStyle/>
          <a:p>
            <a:fld id="{AB7E2DD1-ACE4-42AE-8F91-B72404D51EC4}" type="slidenum">
              <a:rPr lang="en-US" smtClean="0"/>
              <a:pPr/>
              <a:t>33</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3983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a:t>
            </a:r>
          </a:p>
        </p:txBody>
      </p:sp>
      <p:sp>
        <p:nvSpPr>
          <p:cNvPr id="3" name="Content Placeholder 2"/>
          <p:cNvSpPr>
            <a:spLocks noGrp="1"/>
          </p:cNvSpPr>
          <p:nvPr>
            <p:ph sz="quarter" idx="1"/>
          </p:nvPr>
        </p:nvSpPr>
        <p:spPr/>
        <p:txBody>
          <a:bodyPr/>
          <a:lstStyle/>
          <a:p>
            <a:r>
              <a:rPr lang="en-US" dirty="0"/>
              <a:t>During meetings</a:t>
            </a:r>
          </a:p>
          <a:p>
            <a:pPr lvl="1"/>
            <a:r>
              <a:rPr lang="en-US" dirty="0"/>
              <a:t>Look for signs of understanding</a:t>
            </a:r>
          </a:p>
          <a:p>
            <a:pPr lvl="1"/>
            <a:r>
              <a:rPr lang="en-US" dirty="0"/>
              <a:t>Give quiet people a chance to be heard</a:t>
            </a:r>
          </a:p>
          <a:p>
            <a:r>
              <a:rPr lang="en-US" dirty="0"/>
              <a:t>Between meetings</a:t>
            </a:r>
          </a:p>
          <a:p>
            <a:pPr lvl="1"/>
            <a:r>
              <a:rPr lang="en-US" dirty="0"/>
              <a:t>Notes from last meeting with action items</a:t>
            </a:r>
          </a:p>
          <a:p>
            <a:pPr lvl="1"/>
            <a:r>
              <a:rPr lang="en-US" dirty="0"/>
              <a:t>Mid-month follow-up</a:t>
            </a:r>
          </a:p>
          <a:p>
            <a:pPr lvl="1"/>
            <a:r>
              <a:rPr lang="en-US" dirty="0"/>
              <a:t>Prep for next meeting/call for agenda items</a:t>
            </a:r>
          </a:p>
          <a:p>
            <a:r>
              <a:rPr lang="en-US" dirty="0"/>
              <a:t>Different styles for different people</a:t>
            </a:r>
          </a:p>
          <a:p>
            <a:pPr lvl="1"/>
            <a:r>
              <a:rPr lang="en-US" dirty="0"/>
              <a:t>Email</a:t>
            </a:r>
          </a:p>
          <a:p>
            <a:pPr lvl="1"/>
            <a:r>
              <a:rPr lang="en-US" dirty="0"/>
              <a:t>Social media</a:t>
            </a:r>
          </a:p>
          <a:p>
            <a:pPr lvl="1"/>
            <a:r>
              <a:rPr lang="en-US" dirty="0"/>
              <a:t>Text</a:t>
            </a:r>
          </a:p>
          <a:p>
            <a:pPr lvl="1"/>
            <a:r>
              <a:rPr lang="en-US" dirty="0"/>
              <a:t>Phone call</a:t>
            </a:r>
          </a:p>
          <a:p>
            <a:pPr lvl="1"/>
            <a:endParaRPr lang="en-US" dirty="0"/>
          </a:p>
          <a:p>
            <a:endParaRPr lang="en-US" dirty="0"/>
          </a:p>
        </p:txBody>
      </p:sp>
      <p:sp>
        <p:nvSpPr>
          <p:cNvPr id="4" name="Slide Number Placeholder 3"/>
          <p:cNvSpPr>
            <a:spLocks noGrp="1"/>
          </p:cNvSpPr>
          <p:nvPr>
            <p:ph type="sldNum" sz="quarter" idx="15"/>
          </p:nvPr>
        </p:nvSpPr>
        <p:spPr/>
        <p:txBody>
          <a:bodyPr/>
          <a:lstStyle/>
          <a:p>
            <a:fld id="{AB7E2DD1-ACE4-42AE-8F91-B72404D51EC4}" type="slidenum">
              <a:rPr lang="en-US" smtClean="0"/>
              <a:pPr/>
              <a:t>34</a:t>
            </a:fld>
            <a:endParaRPr lang="en-US"/>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advTm="9912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2000"/>
                                        <p:tgtEl>
                                          <p:spTgt spid="3">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000"/>
                                        <p:tgtEl>
                                          <p:spTgt spid="3">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2000"/>
                                        <p:tgtEl>
                                          <p:spTgt spid="3">
                                            <p:txEl>
                                              <p:pRg st="9" end="9"/>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2000"/>
                                        <p:tgtEl>
                                          <p:spTgt spid="3">
                                            <p:txEl>
                                              <p:pRg st="10" end="1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1"/>
                </p:tgtEl>
              </p:cMediaNode>
            </p:audio>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Want More Help?</a:t>
            </a:r>
          </a:p>
        </p:txBody>
      </p:sp>
      <p:sp>
        <p:nvSpPr>
          <p:cNvPr id="3" name="Content Placeholder 2"/>
          <p:cNvSpPr>
            <a:spLocks noGrp="1"/>
          </p:cNvSpPr>
          <p:nvPr>
            <p:ph sz="quarter" idx="1"/>
          </p:nvPr>
        </p:nvSpPr>
        <p:spPr/>
        <p:txBody>
          <a:bodyPr/>
          <a:lstStyle/>
          <a:p>
            <a:r>
              <a:rPr lang="en-US" dirty="0"/>
              <a:t>Contact the Leadership Development Team at FUUNlead@thefuun.org</a:t>
            </a:r>
          </a:p>
        </p:txBody>
      </p:sp>
      <p:sp>
        <p:nvSpPr>
          <p:cNvPr id="4" name="Slide Number Placeholder 3"/>
          <p:cNvSpPr>
            <a:spLocks noGrp="1"/>
          </p:cNvSpPr>
          <p:nvPr>
            <p:ph type="sldNum" sz="quarter" idx="15"/>
          </p:nvPr>
        </p:nvSpPr>
        <p:spPr/>
        <p:txBody>
          <a:bodyPr/>
          <a:lstStyle/>
          <a:p>
            <a:fld id="{AB7E2DD1-ACE4-42AE-8F91-B72404D51EC4}" type="slidenum">
              <a:rPr lang="en-US" smtClean="0"/>
              <a:pPr/>
              <a:t>35</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1774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a:t>Thank You!</a:t>
            </a:r>
          </a:p>
        </p:txBody>
      </p:sp>
      <p:sp>
        <p:nvSpPr>
          <p:cNvPr id="3" name="Subtitle 2"/>
          <p:cNvSpPr>
            <a:spLocks noGrp="1"/>
          </p:cNvSpPr>
          <p:nvPr>
            <p:ph type="subTitle" idx="1"/>
          </p:nvPr>
        </p:nvSpPr>
        <p:spPr/>
        <p:txBody>
          <a:bodyPr/>
          <a:lstStyle/>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593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a Good Leader?</a:t>
            </a:r>
          </a:p>
        </p:txBody>
      </p:sp>
      <p:sp>
        <p:nvSpPr>
          <p:cNvPr id="3" name="Content Placeholder 2"/>
          <p:cNvSpPr>
            <a:spLocks noGrp="1"/>
          </p:cNvSpPr>
          <p:nvPr>
            <p:ph sz="quarter" idx="1"/>
          </p:nvPr>
        </p:nvSpPr>
        <p:spPr/>
        <p:txBody>
          <a:bodyPr/>
          <a:lstStyle/>
          <a:p>
            <a:r>
              <a:rPr lang="en-US" dirty="0"/>
              <a:t>Has a vision for the team</a:t>
            </a:r>
          </a:p>
          <a:p>
            <a:r>
              <a:rPr lang="en-US" dirty="0"/>
              <a:t>Sets and meets goals</a:t>
            </a:r>
          </a:p>
          <a:p>
            <a:r>
              <a:rPr lang="en-US" dirty="0"/>
              <a:t>Makes room for different viewpoints</a:t>
            </a:r>
          </a:p>
          <a:p>
            <a:r>
              <a:rPr lang="en-US" dirty="0"/>
              <a:t>Creates welcoming atmosphere</a:t>
            </a:r>
          </a:p>
          <a:p>
            <a:r>
              <a:rPr lang="en-US" dirty="0"/>
              <a:t>Builds trust</a:t>
            </a:r>
          </a:p>
          <a:p>
            <a:r>
              <a:rPr lang="en-US" dirty="0"/>
              <a:t>Develops others</a:t>
            </a:r>
          </a:p>
          <a:p>
            <a:endParaRPr lang="en-US" dirty="0"/>
          </a:p>
          <a:p>
            <a:pPr>
              <a:buNone/>
            </a:pPr>
            <a:endParaRPr lang="en-US" dirty="0"/>
          </a:p>
        </p:txBody>
      </p:sp>
      <p:sp>
        <p:nvSpPr>
          <p:cNvPr id="4" name="Slide Number Placeholder 3"/>
          <p:cNvSpPr>
            <a:spLocks noGrp="1"/>
          </p:cNvSpPr>
          <p:nvPr>
            <p:ph type="sldNum" sz="quarter" idx="15"/>
          </p:nvPr>
        </p:nvSpPr>
        <p:spPr/>
        <p:txBody>
          <a:bodyPr/>
          <a:lstStyle/>
          <a:p>
            <a:fld id="{AB7E2DD1-ACE4-42AE-8F91-B72404D51EC4}" type="slidenum">
              <a:rPr lang="en-US" smtClean="0"/>
              <a:pPr/>
              <a:t>4</a:t>
            </a:fld>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4935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this session…</a:t>
            </a:r>
          </a:p>
        </p:txBody>
      </p:sp>
      <p:sp>
        <p:nvSpPr>
          <p:cNvPr id="3" name="Content Placeholder 2"/>
          <p:cNvSpPr>
            <a:spLocks noGrp="1"/>
          </p:cNvSpPr>
          <p:nvPr>
            <p:ph sz="quarter" idx="1"/>
          </p:nvPr>
        </p:nvSpPr>
        <p:spPr/>
        <p:txBody>
          <a:bodyPr>
            <a:normAutofit/>
          </a:bodyPr>
          <a:lstStyle/>
          <a:p>
            <a:r>
              <a:rPr lang="en-US" dirty="0"/>
              <a:t>Building your work group</a:t>
            </a:r>
          </a:p>
          <a:p>
            <a:r>
              <a:rPr lang="en-US" dirty="0"/>
              <a:t>Tools you need</a:t>
            </a:r>
          </a:p>
          <a:p>
            <a:r>
              <a:rPr lang="en-US" dirty="0"/>
              <a:t>Managing meetings</a:t>
            </a:r>
          </a:p>
          <a:p>
            <a:r>
              <a:rPr lang="en-US" dirty="0"/>
              <a:t>Communication</a:t>
            </a:r>
          </a:p>
          <a:p>
            <a:pPr lvl="1"/>
            <a:endParaRPr lang="en-US" dirty="0"/>
          </a:p>
          <a:p>
            <a:pPr lvl="1"/>
            <a:endParaRPr lang="en-US" dirty="0"/>
          </a:p>
        </p:txBody>
      </p:sp>
      <p:sp>
        <p:nvSpPr>
          <p:cNvPr id="4" name="Slide Number Placeholder 3"/>
          <p:cNvSpPr>
            <a:spLocks noGrp="1"/>
          </p:cNvSpPr>
          <p:nvPr>
            <p:ph type="sldNum" sz="quarter" idx="15"/>
          </p:nvPr>
        </p:nvSpPr>
        <p:spPr/>
        <p:txBody>
          <a:bodyPr/>
          <a:lstStyle/>
          <a:p>
            <a:fld id="{AB7E2DD1-ACE4-42AE-8F91-B72404D51EC4}" type="slidenum">
              <a:rPr lang="en-US" smtClean="0"/>
              <a:pPr/>
              <a:t>5</a:t>
            </a:fld>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advTm="1979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Your Work Group</a:t>
            </a:r>
          </a:p>
        </p:txBody>
      </p:sp>
      <p:sp>
        <p:nvSpPr>
          <p:cNvPr id="3" name="Content Placeholder 2"/>
          <p:cNvSpPr>
            <a:spLocks noGrp="1"/>
          </p:cNvSpPr>
          <p:nvPr>
            <p:ph sz="quarter" idx="1"/>
          </p:nvPr>
        </p:nvSpPr>
        <p:spPr/>
        <p:txBody>
          <a:bodyPr/>
          <a:lstStyle/>
          <a:p>
            <a:r>
              <a:rPr lang="en-US" dirty="0"/>
              <a:t>Your charge</a:t>
            </a:r>
          </a:p>
          <a:p>
            <a:r>
              <a:rPr lang="en-US" dirty="0">
                <a:solidFill>
                  <a:schemeClr val="bg2"/>
                </a:solidFill>
              </a:rPr>
              <a:t>Inviting volunteers</a:t>
            </a:r>
          </a:p>
          <a:p>
            <a:r>
              <a:rPr lang="en-US" dirty="0">
                <a:solidFill>
                  <a:schemeClr val="bg2"/>
                </a:solidFill>
              </a:rPr>
              <a:t>Understanding what team members want</a:t>
            </a:r>
          </a:p>
          <a:p>
            <a:r>
              <a:rPr lang="en-US" dirty="0">
                <a:solidFill>
                  <a:schemeClr val="bg2"/>
                </a:solidFill>
              </a:rPr>
              <a:t>Setting goals around your mission</a:t>
            </a:r>
          </a:p>
        </p:txBody>
      </p:sp>
      <p:sp>
        <p:nvSpPr>
          <p:cNvPr id="4" name="Slide Number Placeholder 3"/>
          <p:cNvSpPr>
            <a:spLocks noGrp="1"/>
          </p:cNvSpPr>
          <p:nvPr>
            <p:ph type="sldNum" sz="quarter" idx="15"/>
          </p:nvPr>
        </p:nvSpPr>
        <p:spPr/>
        <p:txBody>
          <a:bodyPr/>
          <a:lstStyle/>
          <a:p>
            <a:fld id="{AB7E2DD1-ACE4-42AE-8F91-B72404D51EC4}" type="slidenum">
              <a:rPr lang="en-US" smtClean="0"/>
              <a:pPr/>
              <a:t>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2687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Committee and Task Force Charges</a:t>
            </a:r>
          </a:p>
        </p:txBody>
      </p:sp>
      <p:sp>
        <p:nvSpPr>
          <p:cNvPr id="3" name="Content Placeholder 2"/>
          <p:cNvSpPr>
            <a:spLocks noGrp="1"/>
          </p:cNvSpPr>
          <p:nvPr>
            <p:ph sz="quarter" idx="1"/>
          </p:nvPr>
        </p:nvSpPr>
        <p:spPr/>
        <p:txBody>
          <a:bodyPr>
            <a:normAutofit fontScale="70000" lnSpcReduction="20000"/>
          </a:bodyPr>
          <a:lstStyle/>
          <a:p>
            <a:r>
              <a:rPr lang="en-US" dirty="0">
                <a:hlinkClick r:id="rId5"/>
              </a:rPr>
              <a:t>https://www.thefuun.org/committee-charges/</a:t>
            </a:r>
            <a:endParaRPr lang="en-US" dirty="0"/>
          </a:p>
          <a:p>
            <a:endParaRPr lang="en-US" b="1" dirty="0"/>
          </a:p>
          <a:p>
            <a:pPr>
              <a:buNone/>
            </a:pPr>
            <a:r>
              <a:rPr lang="en-US" b="1" dirty="0"/>
              <a:t>First Unitarian Universalist Church of Nashville </a:t>
            </a:r>
            <a:endParaRPr lang="en-US" dirty="0"/>
          </a:p>
          <a:p>
            <a:pPr>
              <a:buNone/>
            </a:pPr>
            <a:r>
              <a:rPr lang="en-US" b="1" dirty="0"/>
              <a:t>Committee Charge</a:t>
            </a:r>
            <a:endParaRPr lang="en-US" dirty="0"/>
          </a:p>
          <a:p>
            <a:pPr>
              <a:buNone/>
            </a:pPr>
            <a:r>
              <a:rPr lang="en-US" dirty="0"/>
              <a:t> Council:   Resources and Development Adopted: January 17, 2017 </a:t>
            </a:r>
          </a:p>
          <a:p>
            <a:pPr>
              <a:buNone/>
            </a:pPr>
            <a:r>
              <a:rPr lang="en-US" sz="2200" dirty="0"/>
              <a:t>						      </a:t>
            </a:r>
            <a:r>
              <a:rPr lang="en-US" dirty="0"/>
              <a:t>Revised: May 16, 2017 </a:t>
            </a:r>
          </a:p>
          <a:p>
            <a:pPr>
              <a:buNone/>
            </a:pPr>
            <a:r>
              <a:rPr lang="en-US" b="1" dirty="0"/>
              <a:t>LEADERSHIP DEVELOPMENT COMMITTEE</a:t>
            </a:r>
            <a:endParaRPr lang="en-US" dirty="0"/>
          </a:p>
          <a:p>
            <a:pPr>
              <a:buNone/>
            </a:pPr>
            <a:r>
              <a:rPr lang="en-US" b="1" dirty="0"/>
              <a:t>Purpose:</a:t>
            </a:r>
            <a:r>
              <a:rPr lang="en-US" dirty="0"/>
              <a:t> </a:t>
            </a:r>
          </a:p>
          <a:p>
            <a:pPr>
              <a:buNone/>
            </a:pPr>
            <a:r>
              <a:rPr lang="en-US" dirty="0"/>
              <a:t>The Leadership Development Committee's purpose is to support, train, and guide members to participate in leadership in the church to the mutual benefit of the individual and the congregation.</a:t>
            </a:r>
          </a:p>
          <a:p>
            <a:pPr>
              <a:buNone/>
            </a:pPr>
            <a:r>
              <a:rPr lang="en-US" b="1" dirty="0"/>
              <a:t>Charge:</a:t>
            </a:r>
            <a:r>
              <a:rPr lang="en-US" dirty="0"/>
              <a:t> </a:t>
            </a:r>
          </a:p>
          <a:p>
            <a:pPr>
              <a:buNone/>
            </a:pPr>
            <a:r>
              <a:rPr lang="en-US" dirty="0"/>
              <a:t>The Leadership Development Committee is charged to support the creation of a culture of leadership development at FUUN.  </a:t>
            </a:r>
          </a:p>
          <a:p>
            <a:pPr>
              <a:buNone/>
            </a:pPr>
            <a:r>
              <a:rPr lang="en-US" b="1" dirty="0"/>
              <a:t>The Leadership Development Committee is responsible for:</a:t>
            </a:r>
          </a:p>
          <a:p>
            <a:pPr lvl="0">
              <a:buNone/>
            </a:pPr>
            <a:r>
              <a:rPr lang="en-US" dirty="0"/>
              <a:t>Advocating when needed for organizational, budgetary, and cultural changes that improve our leadership structure…</a:t>
            </a:r>
          </a:p>
        </p:txBody>
      </p:sp>
      <p:sp>
        <p:nvSpPr>
          <p:cNvPr id="4" name="Slide Number Placeholder 3"/>
          <p:cNvSpPr>
            <a:spLocks noGrp="1"/>
          </p:cNvSpPr>
          <p:nvPr>
            <p:ph type="sldNum" sz="quarter" idx="15"/>
          </p:nvPr>
        </p:nvSpPr>
        <p:spPr/>
        <p:txBody>
          <a:bodyPr/>
          <a:lstStyle/>
          <a:p>
            <a:fld id="{AB7E2DD1-ACE4-42AE-8F91-B72404D51EC4}" type="slidenum">
              <a:rPr lang="en-US" smtClean="0"/>
              <a:pPr/>
              <a:t>7</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229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Your Work Group</a:t>
            </a:r>
          </a:p>
        </p:txBody>
      </p:sp>
      <p:sp>
        <p:nvSpPr>
          <p:cNvPr id="3" name="Content Placeholder 2"/>
          <p:cNvSpPr>
            <a:spLocks noGrp="1"/>
          </p:cNvSpPr>
          <p:nvPr>
            <p:ph sz="quarter" idx="1"/>
          </p:nvPr>
        </p:nvSpPr>
        <p:spPr/>
        <p:txBody>
          <a:bodyPr/>
          <a:lstStyle/>
          <a:p>
            <a:r>
              <a:rPr lang="en-US" dirty="0">
                <a:solidFill>
                  <a:schemeClr val="bg1">
                    <a:lumMod val="85000"/>
                  </a:schemeClr>
                </a:solidFill>
              </a:rPr>
              <a:t>Your charge</a:t>
            </a:r>
          </a:p>
          <a:p>
            <a:r>
              <a:rPr lang="en-US" dirty="0"/>
              <a:t>Inviting volunteers</a:t>
            </a:r>
          </a:p>
          <a:p>
            <a:r>
              <a:rPr lang="en-US" dirty="0">
                <a:solidFill>
                  <a:schemeClr val="bg2"/>
                </a:solidFill>
              </a:rPr>
              <a:t>Understanding what team members want</a:t>
            </a:r>
          </a:p>
          <a:p>
            <a:r>
              <a:rPr lang="en-US" dirty="0">
                <a:solidFill>
                  <a:schemeClr val="bg2"/>
                </a:solidFill>
              </a:rPr>
              <a:t>Setting goals around your mission</a:t>
            </a:r>
          </a:p>
        </p:txBody>
      </p:sp>
      <p:sp>
        <p:nvSpPr>
          <p:cNvPr id="4" name="Slide Number Placeholder 3"/>
          <p:cNvSpPr>
            <a:spLocks noGrp="1"/>
          </p:cNvSpPr>
          <p:nvPr>
            <p:ph type="sldNum" sz="quarter" idx="15"/>
          </p:nvPr>
        </p:nvSpPr>
        <p:spPr/>
        <p:txBody>
          <a:bodyPr/>
          <a:lstStyle/>
          <a:p>
            <a:fld id="{AB7E2DD1-ACE4-42AE-8F91-B72404D51EC4}" type="slidenum">
              <a:rPr lang="en-US" smtClean="0"/>
              <a:pPr/>
              <a:t>8</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332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Inviting Volunteers</a:t>
            </a:r>
          </a:p>
        </p:txBody>
      </p:sp>
      <p:sp>
        <p:nvSpPr>
          <p:cNvPr id="3" name="Content Placeholder 2"/>
          <p:cNvSpPr>
            <a:spLocks noGrp="1"/>
          </p:cNvSpPr>
          <p:nvPr>
            <p:ph sz="quarter" idx="1"/>
          </p:nvPr>
        </p:nvSpPr>
        <p:spPr/>
        <p:txBody>
          <a:bodyPr>
            <a:normAutofit/>
          </a:bodyPr>
          <a:lstStyle/>
          <a:p>
            <a:pPr lvl="0"/>
            <a:r>
              <a:rPr lang="en-US" dirty="0"/>
              <a:t>Connection to Ministry Goals</a:t>
            </a:r>
          </a:p>
          <a:p>
            <a:r>
              <a:rPr lang="en-US" dirty="0"/>
              <a:t> Why you are inviting this particular person</a:t>
            </a:r>
          </a:p>
          <a:p>
            <a:r>
              <a:rPr lang="en-US" dirty="0"/>
              <a:t>Benefits for the volunteer</a:t>
            </a:r>
          </a:p>
          <a:p>
            <a:r>
              <a:rPr lang="en-US" dirty="0"/>
              <a:t> Position Description</a:t>
            </a:r>
          </a:p>
          <a:p>
            <a:endParaRPr lang="en-US" dirty="0"/>
          </a:p>
        </p:txBody>
      </p:sp>
      <p:sp>
        <p:nvSpPr>
          <p:cNvPr id="4" name="Slide Number Placeholder 3"/>
          <p:cNvSpPr>
            <a:spLocks noGrp="1"/>
          </p:cNvSpPr>
          <p:nvPr>
            <p:ph type="sldNum" sz="quarter" idx="15"/>
          </p:nvPr>
        </p:nvSpPr>
        <p:spPr/>
        <p:txBody>
          <a:bodyPr/>
          <a:lstStyle/>
          <a:p>
            <a:fld id="{AB7E2DD1-ACE4-42AE-8F91-B72404D51EC4}" type="slidenum">
              <a:rPr lang="en-US" smtClean="0"/>
              <a:pPr/>
              <a:t>9</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109936">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3|16.8|44.6"/>
</p:tagLst>
</file>

<file path=ppt/tags/tag10.xml><?xml version="1.0" encoding="utf-8"?>
<p:tagLst xmlns:a="http://schemas.openxmlformats.org/drawingml/2006/main" xmlns:r="http://schemas.openxmlformats.org/officeDocument/2006/relationships" xmlns:p="http://schemas.openxmlformats.org/presentationml/2006/main">
  <p:tag name="TIMING" val="|0.6"/>
</p:tagLst>
</file>

<file path=ppt/tags/tag11.xml><?xml version="1.0" encoding="utf-8"?>
<p:tagLst xmlns:a="http://schemas.openxmlformats.org/drawingml/2006/main" xmlns:r="http://schemas.openxmlformats.org/officeDocument/2006/relationships" xmlns:p="http://schemas.openxmlformats.org/presentationml/2006/main">
  <p:tag name="TIMING" val="|4"/>
</p:tagLst>
</file>

<file path=ppt/tags/tag12.xml><?xml version="1.0" encoding="utf-8"?>
<p:tagLst xmlns:a="http://schemas.openxmlformats.org/drawingml/2006/main" xmlns:r="http://schemas.openxmlformats.org/officeDocument/2006/relationships" xmlns:p="http://schemas.openxmlformats.org/presentationml/2006/main">
  <p:tag name="TIMING" val="|0.5|36.1|24.6"/>
</p:tagLst>
</file>

<file path=ppt/tags/tag13.xml><?xml version="1.0" encoding="utf-8"?>
<p:tagLst xmlns:a="http://schemas.openxmlformats.org/drawingml/2006/main" xmlns:r="http://schemas.openxmlformats.org/officeDocument/2006/relationships" xmlns:p="http://schemas.openxmlformats.org/presentationml/2006/main">
  <p:tag name="TIMING" val="|1.5"/>
</p:tagLst>
</file>

<file path=ppt/tags/tag14.xml><?xml version="1.0" encoding="utf-8"?>
<p:tagLst xmlns:a="http://schemas.openxmlformats.org/drawingml/2006/main" xmlns:r="http://schemas.openxmlformats.org/officeDocument/2006/relationships" xmlns:p="http://schemas.openxmlformats.org/presentationml/2006/main">
  <p:tag name="TIMING" val="|28.5|6.3|9.8|21.6"/>
</p:tagLst>
</file>

<file path=ppt/tags/tag15.xml><?xml version="1.0" encoding="utf-8"?>
<p:tagLst xmlns:a="http://schemas.openxmlformats.org/drawingml/2006/main" xmlns:r="http://schemas.openxmlformats.org/officeDocument/2006/relationships" xmlns:p="http://schemas.openxmlformats.org/presentationml/2006/main">
  <p:tag name="TIMING" val="|0.6"/>
</p:tagLst>
</file>

<file path=ppt/tags/tag16.xml><?xml version="1.0" encoding="utf-8"?>
<p:tagLst xmlns:a="http://schemas.openxmlformats.org/drawingml/2006/main" xmlns:r="http://schemas.openxmlformats.org/officeDocument/2006/relationships" xmlns:p="http://schemas.openxmlformats.org/presentationml/2006/main">
  <p:tag name="TIMING" val="|1.5|21.9"/>
</p:tagLst>
</file>

<file path=ppt/tags/tag17.xml><?xml version="1.0" encoding="utf-8"?>
<p:tagLst xmlns:a="http://schemas.openxmlformats.org/drawingml/2006/main" xmlns:r="http://schemas.openxmlformats.org/officeDocument/2006/relationships" xmlns:p="http://schemas.openxmlformats.org/presentationml/2006/main">
  <p:tag name="TIMING" val="|0.2"/>
</p:tagLst>
</file>

<file path=ppt/tags/tag18.xml><?xml version="1.0" encoding="utf-8"?>
<p:tagLst xmlns:a="http://schemas.openxmlformats.org/drawingml/2006/main" xmlns:r="http://schemas.openxmlformats.org/officeDocument/2006/relationships" xmlns:p="http://schemas.openxmlformats.org/presentationml/2006/main">
  <p:tag name="TIMING" val="|0.2|8.9|6.5"/>
</p:tagLst>
</file>

<file path=ppt/tags/tag19.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12.5|5.7|5.1|4.8|6.9|9.1"/>
</p:tagLst>
</file>

<file path=ppt/tags/tag20.xml><?xml version="1.0" encoding="utf-8"?>
<p:tagLst xmlns:a="http://schemas.openxmlformats.org/drawingml/2006/main" xmlns:r="http://schemas.openxmlformats.org/officeDocument/2006/relationships" xmlns:p="http://schemas.openxmlformats.org/presentationml/2006/main">
  <p:tag name="TIMING" val="|12.1|18.4|30"/>
</p:tagLst>
</file>

<file path=ppt/tags/tag3.xml><?xml version="1.0" encoding="utf-8"?>
<p:tagLst xmlns:a="http://schemas.openxmlformats.org/drawingml/2006/main" xmlns:r="http://schemas.openxmlformats.org/officeDocument/2006/relationships" xmlns:p="http://schemas.openxmlformats.org/presentationml/2006/main">
  <p:tag name="TIMING" val="|5.7|2.8|2.8|2.9"/>
</p:tagLst>
</file>

<file path=ppt/tags/tag4.xml><?xml version="1.0" encoding="utf-8"?>
<p:tagLst xmlns:a="http://schemas.openxmlformats.org/drawingml/2006/main" xmlns:r="http://schemas.openxmlformats.org/officeDocument/2006/relationships" xmlns:p="http://schemas.openxmlformats.org/presentationml/2006/main">
  <p:tag name="TIMING" val="|1.4|25.2|31|16.3"/>
</p:tagLst>
</file>

<file path=ppt/tags/tag5.xml><?xml version="1.0" encoding="utf-8"?>
<p:tagLst xmlns:a="http://schemas.openxmlformats.org/drawingml/2006/main" xmlns:r="http://schemas.openxmlformats.org/officeDocument/2006/relationships" xmlns:p="http://schemas.openxmlformats.org/presentationml/2006/main">
  <p:tag name="TIMING" val="|8.8|5.4|5.2|32.2"/>
</p:tagLst>
</file>

<file path=ppt/tags/tag6.xml><?xml version="1.0" encoding="utf-8"?>
<p:tagLst xmlns:a="http://schemas.openxmlformats.org/drawingml/2006/main" xmlns:r="http://schemas.openxmlformats.org/officeDocument/2006/relationships" xmlns:p="http://schemas.openxmlformats.org/presentationml/2006/main">
  <p:tag name="TIMING" val="|5.7|11.5|8.6|19.2|15.8|38.2"/>
</p:tagLst>
</file>

<file path=ppt/tags/tag7.xml><?xml version="1.0" encoding="utf-8"?>
<p:tagLst xmlns:a="http://schemas.openxmlformats.org/drawingml/2006/main" xmlns:r="http://schemas.openxmlformats.org/officeDocument/2006/relationships" xmlns:p="http://schemas.openxmlformats.org/presentationml/2006/main">
  <p:tag name="TIMING" val="|10|13.9"/>
</p:tagLst>
</file>

<file path=ppt/tags/tag8.xml><?xml version="1.0" encoding="utf-8"?>
<p:tagLst xmlns:a="http://schemas.openxmlformats.org/drawingml/2006/main" xmlns:r="http://schemas.openxmlformats.org/officeDocument/2006/relationships" xmlns:p="http://schemas.openxmlformats.org/presentationml/2006/main">
  <p:tag name="TIMING" val="|13.4|5.8"/>
</p:tagLst>
</file>

<file path=ppt/tags/tag9.xml><?xml version="1.0" encoding="utf-8"?>
<p:tagLst xmlns:a="http://schemas.openxmlformats.org/drawingml/2006/main" xmlns:r="http://schemas.openxmlformats.org/officeDocument/2006/relationships" xmlns:p="http://schemas.openxmlformats.org/presentationml/2006/main">
  <p:tag name="TIMING" val="|8.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2454</TotalTime>
  <Words>1817</Words>
  <Application>Microsoft Office PowerPoint</Application>
  <PresentationFormat>On-screen Show (4:3)</PresentationFormat>
  <Paragraphs>341</Paragraphs>
  <Slides>36</Slides>
  <Notes>14</Notes>
  <HiddenSlides>0</HiddenSlides>
  <MMClips>36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Calibri</vt:lpstr>
      <vt:lpstr>Century Schoolbook</vt:lpstr>
      <vt:lpstr>Wingdings</vt:lpstr>
      <vt:lpstr>Wingdings 2</vt:lpstr>
      <vt:lpstr>Oriel</vt:lpstr>
      <vt:lpstr>Leadership Skills </vt:lpstr>
      <vt:lpstr>Our Purpose Today</vt:lpstr>
      <vt:lpstr>What Is Shared Ministry?</vt:lpstr>
      <vt:lpstr>What makes a Good Leader?</vt:lpstr>
      <vt:lpstr>During this session…</vt:lpstr>
      <vt:lpstr>Building Your Work Group</vt:lpstr>
      <vt:lpstr>Committee and Task Force Charges</vt:lpstr>
      <vt:lpstr>Building Your Work Group</vt:lpstr>
      <vt:lpstr>Inviting Volunteers</vt:lpstr>
      <vt:lpstr>Building Your Work Group</vt:lpstr>
      <vt:lpstr>Why Do People Join Committees?</vt:lpstr>
      <vt:lpstr>Building Your Work Group</vt:lpstr>
      <vt:lpstr>Goal Setting</vt:lpstr>
      <vt:lpstr>Tools You Need</vt:lpstr>
      <vt:lpstr>PowerPoint Presentation</vt:lpstr>
      <vt:lpstr>Tools You Need</vt:lpstr>
      <vt:lpstr>Meeting Management</vt:lpstr>
      <vt:lpstr>PowerPoint Presentation</vt:lpstr>
      <vt:lpstr>PowerPoint Presentation</vt:lpstr>
      <vt:lpstr>Managing Meetings</vt:lpstr>
      <vt:lpstr>PowerPoint Presentation</vt:lpstr>
      <vt:lpstr>Managing Meetings</vt:lpstr>
      <vt:lpstr>PowerPoint Presentation</vt:lpstr>
      <vt:lpstr>Managing Meetings</vt:lpstr>
      <vt:lpstr>Notes </vt:lpstr>
      <vt:lpstr>Managing Meetings</vt:lpstr>
      <vt:lpstr>Hearing all Viewpoints</vt:lpstr>
      <vt:lpstr>Managing Meetings</vt:lpstr>
      <vt:lpstr>Making Decisions</vt:lpstr>
      <vt:lpstr>Managing Meetings</vt:lpstr>
      <vt:lpstr>Delegating</vt:lpstr>
      <vt:lpstr>Managing Meetings</vt:lpstr>
      <vt:lpstr>One Process Observation Form</vt:lpstr>
      <vt:lpstr>Communication</vt:lpstr>
      <vt:lpstr>Want More Help?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Sheri DiGiovanna</cp:lastModifiedBy>
  <cp:revision>172</cp:revision>
  <dcterms:created xsi:type="dcterms:W3CDTF">2018-08-27T21:36:37Z</dcterms:created>
  <dcterms:modified xsi:type="dcterms:W3CDTF">2019-01-20T14:39:16Z</dcterms:modified>
</cp:coreProperties>
</file>